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64" r:id="rId3"/>
    <p:sldId id="265" r:id="rId4"/>
    <p:sldId id="274" r:id="rId5"/>
    <p:sldId id="273" r:id="rId6"/>
    <p:sldId id="275" r:id="rId7"/>
    <p:sldId id="272" r:id="rId8"/>
    <p:sldId id="266" r:id="rId9"/>
    <p:sldId id="277" r:id="rId10"/>
    <p:sldId id="280" r:id="rId11"/>
    <p:sldId id="278" r:id="rId12"/>
    <p:sldId id="281" r:id="rId13"/>
    <p:sldId id="283" r:id="rId14"/>
    <p:sldId id="282" r:id="rId15"/>
    <p:sldId id="279" r:id="rId16"/>
    <p:sldId id="285" r:id="rId17"/>
    <p:sldId id="284" r:id="rId18"/>
    <p:sldId id="276" r:id="rId19"/>
    <p:sldId id="294" r:id="rId20"/>
    <p:sldId id="286" r:id="rId21"/>
    <p:sldId id="293" r:id="rId22"/>
    <p:sldId id="287" r:id="rId23"/>
    <p:sldId id="288" r:id="rId24"/>
    <p:sldId id="289" r:id="rId25"/>
    <p:sldId id="290" r:id="rId26"/>
    <p:sldId id="291" r:id="rId27"/>
    <p:sldId id="292" r:id="rId28"/>
    <p:sldId id="295" r:id="rId29"/>
    <p:sldId id="296" r:id="rId30"/>
    <p:sldId id="297" r:id="rId31"/>
    <p:sldId id="299" r:id="rId32"/>
    <p:sldId id="298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271" r:id="rId5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Világos stílus 1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7CE84F3-28C3-443E-9E96-99CF82512B78}" styleName="Sötét stílus 1 – 2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69" autoAdjust="0"/>
  </p:normalViewPr>
  <p:slideViewPr>
    <p:cSldViewPr>
      <p:cViewPr>
        <p:scale>
          <a:sx n="60" d="100"/>
          <a:sy n="60" d="100"/>
        </p:scale>
        <p:origin x="-2364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79548-CC0D-4A76-BAC1-3AA3A9B05E95}" type="datetimeFigureOut">
              <a:rPr lang="en-GB" smtClean="0"/>
              <a:pPr/>
              <a:t>08/12/2015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6DA85-4611-4F94-8BBA-3BAB5B52B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5624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turizmus szektor klímaváltozásnak való kitettségét (a turisztikai klímapotenciált és annak változását) három indikátor alapján határoztuk meg: a széles körben használt és népszerű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Mieczkowski-féle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Tourism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Climatic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Index (TCI),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ennek egy módosított verziója és az újabban kifejlesztett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Index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Tourism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(CIT)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alapján. Én az első két indexszel kapcsolatos főbb eredményeket mutatom be.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07837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továbbiakban</a:t>
            </a:r>
            <a:r>
              <a:rPr lang="hu-HU" baseline="0" dirty="0" smtClean="0"/>
              <a:t> nézzük meg a bemutatott 4 hónapban a klimatikus viszonyok változását a két modellezett jövőbeli időszakban. A bal ábrán a mérési eredmények is fel vannak tüntetve, a jobb ábrák pedig a mérési eredmények + a modellezett változások összegeit mutatják. Először nézzük most is az eredeti </a:t>
            </a:r>
            <a:r>
              <a:rPr lang="hu-HU" baseline="0" dirty="0" err="1" smtClean="0"/>
              <a:t>TCI-t</a:t>
            </a:r>
            <a:r>
              <a:rPr lang="hu-HU" baseline="0" dirty="0" smtClean="0"/>
              <a:t>.</a:t>
            </a:r>
          </a:p>
          <a:p>
            <a:endParaRPr lang="hu-HU" baseline="0" dirty="0" smtClean="0"/>
          </a:p>
          <a:p>
            <a:r>
              <a:rPr lang="hu-HU" dirty="0" smtClean="0"/>
              <a:t>Január: a mérések</a:t>
            </a:r>
            <a:r>
              <a:rPr lang="hu-HU" baseline="0" dirty="0" smtClean="0"/>
              <a:t> alapján</a:t>
            </a:r>
            <a:r>
              <a:rPr lang="hu-HU" dirty="0" smtClean="0"/>
              <a:t> az</a:t>
            </a:r>
            <a:r>
              <a:rPr lang="hu-HU" baseline="0" dirty="0" smtClean="0"/>
              <a:t> általában még kedvezőtlen viszonyok javulásnak indulnak, s a század végén már az ország nagy részén marginális körülmények uralkodnak (40-50), csak néhány hegyvidéki körzetben, illetve a Nyírségben, Borsod egy részén marad kedvezőtlen.</a:t>
            </a:r>
            <a:endParaRPr lang="en-GB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7357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Április: a század közepére jelentős változás</a:t>
            </a:r>
            <a:r>
              <a:rPr lang="hu-HU" baseline="0" dirty="0" smtClean="0"/>
              <a:t> nem valószínűsíthető, ugyanakkor a század végére az ország nagy részén már jó körülmények várhatók, 1-2 hegyvidéki járás marad csak elfogadható, továbbá az Alföld 1-2 járásában már a nagyon jó körülmények is megjelennek.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5751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Október: hasonló a</a:t>
            </a:r>
            <a:r>
              <a:rPr lang="hu-HU" baseline="0" dirty="0" smtClean="0"/>
              <a:t> tendencia az áprilishoz, tehát javulás várható, viszont nagyobb mértékű ez a pozitív irányú változás. A század közepén már az ország nagy részén jó, sőt az Alföld nagyobbik részén már nagyon jó (az áprilishoz hasonlóan itt is elsősorban délkeleti irányából indul a javulás), a század végére pedig már – elsősorban az Alföld déli részén – a kiválót is eléri.</a:t>
            </a:r>
            <a:endParaRPr lang="en-GB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172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Végezetül a július,</a:t>
            </a:r>
            <a:r>
              <a:rPr lang="hu-HU" baseline="0" dirty="0" smtClean="0"/>
              <a:t> ami a legnagyobb turisztikai forgalommal rendelkező időszak. Ekkor </a:t>
            </a:r>
            <a:r>
              <a:rPr lang="hu-HU" dirty="0" smtClean="0"/>
              <a:t>igen jelentős mértékű</a:t>
            </a:r>
            <a:r>
              <a:rPr lang="hu-HU" baseline="0" dirty="0" smtClean="0"/>
              <a:t> változás látható, ugyanakkor kedvezőtlen irányban. A kezdeti ideális viszonyok a század közepére megszűnnek, és a kiváló területek aránya is csökken. A század végén pedig a nagyon jó viszonyok, illetve a Dél-Alföldön (ennek is főleg a nyugatabbi részén) és nyugat-dél-dunántúli területeken már (csak) jó viszonyok uralkodnak.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087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Nézzük meg, hogy mi a helyzet az </a:t>
            </a:r>
            <a:r>
              <a:rPr lang="hu-HU" dirty="0" err="1" smtClean="0"/>
              <a:t>mTCI-al</a:t>
            </a:r>
            <a:r>
              <a:rPr lang="hu-HU" dirty="0" smtClean="0"/>
              <a:t>. (Tél nincs.)</a:t>
            </a:r>
          </a:p>
          <a:p>
            <a:r>
              <a:rPr lang="hu-HU" dirty="0" smtClean="0"/>
              <a:t>Április: ez esetben is változatlan helyzet vagy enyhe javulás</a:t>
            </a:r>
            <a:r>
              <a:rPr lang="hu-HU" baseline="0" dirty="0" smtClean="0"/>
              <a:t> várható. A dunántúli és északi területek nagy részén is a nagyon jóból kiváló körülmények lesznek, vagyis az Alföldhöz válik hasonlóvá.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01207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Október: hasonló az áprilishoz,</a:t>
            </a:r>
            <a:r>
              <a:rPr lang="hu-HU" baseline="0" dirty="0" smtClean="0"/>
              <a:t> változatlan helyzet vagy enyhe javulás. Itt már a század közepére is az ország nagyobbik részén a kiváló körülmények az uralkodók.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730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Végül a július. Jelentős</a:t>
            </a:r>
            <a:r>
              <a:rPr lang="hu-HU" baseline="0" dirty="0" smtClean="0"/>
              <a:t> visszaesés látható most is, akárcsak az eredeti TCI esetében, csak itt már a mérési adatok sem jeleznek olyan jó körülményeket. A mérési időszakban nagyon jó vagy jó, a század közepén már az ország nagyobbik részén jó, sőt a Délnyugat-Dunántúlon megjelennek a már csak elfogadható körülmények, a század végére pedig már az ország egy jó részén elfogadhatóak a körülmények, mégpedig a Délnyugat-Dunántúlon már nagyobb területen, illetve már az Alföld déli részén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510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Jó összefoglaló ábra (+ lehet hogy a </a:t>
            </a:r>
            <a:r>
              <a:rPr lang="hu-HU" dirty="0" err="1" smtClean="0"/>
              <a:t>NATéR-ben</a:t>
            </a:r>
            <a:r>
              <a:rPr lang="hu-HU" dirty="0" smtClean="0"/>
              <a:t> is valami hasonlóak jelennek majd meg járásonként)</a:t>
            </a:r>
          </a:p>
          <a:p>
            <a:r>
              <a:rPr lang="hu-HU" dirty="0" smtClean="0"/>
              <a:t>Budapest közigazgatási</a:t>
            </a:r>
            <a:r>
              <a:rPr lang="hu-HU" baseline="0" dirty="0" smtClean="0"/>
              <a:t> határán belül eső rácspontok átlaga alapján készült.</a:t>
            </a:r>
          </a:p>
          <a:p>
            <a:endParaRPr lang="hu-HU" baseline="0" dirty="0" smtClean="0"/>
          </a:p>
          <a:p>
            <a:r>
              <a:rPr lang="hu-HU" baseline="0" dirty="0" smtClean="0"/>
              <a:t>Télen és különösen nyáron nagyobb változások láthatók, és a tendencia egyértelmű, mindkét index esetében. Az átmeneti hónapokban változatosabb a helyzet. Mindkét index szerint több mint fél évig (októbertől áprilisig) javulás valószínűsíthető, május és szeptemberben különböző tendencia látszik (a módosított már ekkor is visszaesést mutat), a fő </a:t>
            </a:r>
            <a:r>
              <a:rPr lang="hu-HU" baseline="0" dirty="0" err="1" smtClean="0"/>
              <a:t>tur</a:t>
            </a:r>
            <a:r>
              <a:rPr lang="hu-HU" baseline="0" dirty="0" smtClean="0"/>
              <a:t>. szezonban (nyáron) jelentős visszaesés látható mindkét index esetében. Ugyanakkor az </a:t>
            </a:r>
            <a:r>
              <a:rPr lang="hu-HU" baseline="0" dirty="0" err="1" smtClean="0"/>
              <a:t>mTCI</a:t>
            </a:r>
            <a:r>
              <a:rPr lang="hu-HU" baseline="0" dirty="0" smtClean="0"/>
              <a:t> minden időszakra </a:t>
            </a:r>
            <a:r>
              <a:rPr lang="hu-HU" baseline="0" dirty="0" err="1" smtClean="0"/>
              <a:t>bimodális</a:t>
            </a:r>
            <a:r>
              <a:rPr lang="hu-HU" baseline="0" dirty="0" smtClean="0"/>
              <a:t> szerkezetű (már a mérések szerint is), s ez egyre jelentősebb lesz, sőt a jövőben hosszabb időszakra terjed ki. Az eredeti TCI viszont a mérési adatok szerint még nyári csúcsú, ellenben a jövőbeli időszakokban már itt is fokozódó </a:t>
            </a:r>
            <a:r>
              <a:rPr lang="hu-HU" baseline="0" dirty="0" err="1" smtClean="0"/>
              <a:t>bimodális</a:t>
            </a:r>
            <a:r>
              <a:rPr lang="hu-HU" baseline="0" dirty="0" smtClean="0"/>
              <a:t> szerkezet látható.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7294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8450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729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Ismert, hogy a TCI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hét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turizmus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számára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releváns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meteorológiai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állapotjelző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átlagait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ötvözi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tényezőbe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első kettő a termikus komfortviszonyokat kifejező tényező, melyek a hőmérséklet-nedvesség kombinációján alapulnak. 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fenti tényezőket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értéküktől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függően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egy-egy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 (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kedvezőtlen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+5 (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optimális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közötti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ponttal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illeti, mindegyikre egy-egy speciális értékelő pontrendszer van kidolgozva, pl. minél nagyobb a napfénytartam, annál magasabbak az adható pontok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tényezőt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relatív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fontosságuk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alapján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különböző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súlyokkal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veszi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figyelemb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Kiszámítása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ezeknek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súlyozott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tagok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összeadásával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történik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itt látható módon. Az output egy 0 és 100 közötti számérték, az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értékek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osztályozása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pedig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előre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definiált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skálán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történik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ahol 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magasabb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értékek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jelzik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kedvezőbb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klimatikus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viszonyokat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szabadtéri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turisztikai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tevékenységek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számára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6919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1356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11750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2487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1713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0007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7925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64231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TCI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indikátort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alapul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véve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kifejlesztettü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és vizsgálat alá vontuk az index egy módosított verzióját is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turizmus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szektor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klímaváltozással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szembeni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kitettségének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korrekt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ebb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meghatározásához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Mik</a:t>
            </a:r>
            <a:r>
              <a:rPr lang="hu-HU" baseline="0" dirty="0" smtClean="0"/>
              <a:t> voltak a motivációi a</a:t>
            </a:r>
            <a:r>
              <a:rPr lang="hu-HU" dirty="0" smtClean="0"/>
              <a:t>z</a:t>
            </a:r>
            <a:r>
              <a:rPr lang="hu-HU" baseline="0" dirty="0" smtClean="0"/>
              <a:t> index módosításának?</a:t>
            </a:r>
            <a:endParaRPr lang="hu-HU" dirty="0" smtClean="0"/>
          </a:p>
          <a:p>
            <a:pPr marL="171450" indent="-171450">
              <a:buFontTx/>
              <a:buChar char="-"/>
            </a:pPr>
            <a:r>
              <a:rPr lang="hu-HU" dirty="0" smtClean="0"/>
              <a:t>A klimatikus viszonyok érzékelése/észlelése szubjektív</a:t>
            </a:r>
            <a:r>
              <a:rPr lang="hu-HU" baseline="0" dirty="0" smtClean="0"/>
              <a:t>, ugyanazokat a környezeti viszonyokat máshogy érzékelik/észlelik/értékelik a különböző egyének, pl. különböző nemzetek. Ennek számos oka lehetséges. Mindenképpen szükséges az indexeket a lakossághoz adaptálni, illetve azokhoz a klimatikus viszonyokhoz igazítani, amelyekhez a lakosság adaptálódott.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Másrészt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saját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korábbi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tapasztalataink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nemzetközi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szakirodalmak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alapján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néhány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előnytelen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vonást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azonosítottunk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TCI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felépítésében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módszertanában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FontTx/>
              <a:buNone/>
            </a:pPr>
            <a:endParaRPr lang="hu-H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szempontjából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legfőbb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hátrányként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emelni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hogy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index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termikus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komfortot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jellemző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tényezői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nappali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komfortindex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csak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léghőmérséklet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légnedvesség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adatokon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alapulnak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Ugyanakkor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légköri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környezet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termofiziológiai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hatása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számos más tényező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kombinációján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alapul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Ezért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TCI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termikus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tagjait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CId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és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CIa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széles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körben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alkalmazott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fiziológiailag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ekvivalens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hőmérséklet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(PET)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bioklíma-indexre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cseréltük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amely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összes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releváns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termikus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tényező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fiziológiai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hatását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egyesíti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Ehhez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ugyanakkor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szükséges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új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PET-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alapú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értékelő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pont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rendszer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kidolgozása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beillesztése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TCI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indexbe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Megállapodtunk, hogy 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módosított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termikus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szub-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indexekben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nappali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komfortindex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maximum PET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értékeken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komfortindex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átlagos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PET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értékeken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alapul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jon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módosított indexet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úgy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fejlesztettük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hogy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egyúttal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magyar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lakosság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termikus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értékeléseit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vegye figyelembe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melyek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közül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lakosság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hőérzeti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sajátosságait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tartottuk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célokra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legfontosabbnak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95835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szubjektív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termikus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értékelések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meghatározásának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leggyakoribb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útja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szabadtéri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humán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komfort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felmérés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kivitelezése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amely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kérdőíves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felmérést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párhuzamosan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végzett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meteorológiai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méréseket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foglal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magában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Ehhez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hároméves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(2011, 2012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2015),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Szegeden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végzett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szabadtéri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mérési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kampány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adatait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használtuk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amely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során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tavasszal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nyáron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ősszel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78 napon,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hat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köztéren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meteorológiai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méréseket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végeztünk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párhuzamosan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felmértük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többek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között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lakosság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hőérzeti sajátosságait is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kérdőívek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útján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egyének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szubjektív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hőérzetüket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kilenc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fő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kategóriából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álló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hőérzet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szavazat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szemantikus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differenciálskálán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jelölhették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meg,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ahol a -4-gyel dekódolt kategória jelenti a nagyon hideg, a +4-es pedig a nagyon forró hőérzetet.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szubjektív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adatokhoz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hőérzet-megjelölés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időpontja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alapján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hozzácsatoltuk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párhuzamosan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mért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objektív (mért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meteorológiai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adatokat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csatolt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objektív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adatokból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kiszámoltuk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egyénre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vonatkozó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PET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értékeket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sszesen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5805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csatolt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objektív-szubjektív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adatbázis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használtunk most fel ehhez a projekthez.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3702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75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Konkrét eredmény,</a:t>
            </a:r>
            <a:r>
              <a:rPr lang="hu-HU" baseline="0" dirty="0" smtClean="0"/>
              <a:t> ezeket az évszakos regressziós függvényeket használtuk fel.</a:t>
            </a:r>
            <a:endParaRPr lang="hu-HU" dirty="0" smtClean="0"/>
          </a:p>
          <a:p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magyar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lakosság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termikus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mintázatának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elemzéséhez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regresszióanalízist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végeztünk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hőérzetszavazatok és a PET értékek között. Ehhez a nemzetközi gyakorlatnak megfelelően 1°C P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binenként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átlagoltuk a hőérzet szavazatokat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Ki kell emelni, hogy az egyenlőtlen eloszlás (természetesen a szélsőséges szavazatok kisebb számban voltak) miatt súlyoztunk a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binenkénti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elemszámmal (különböző méretű bogyók). Évszakonként külön-külön végeztük a regressziót.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négyzetes kapcsolat mutatkozott szorosabbnak minden évszakban, ezért ezek a regressziós függvénykapcsolatok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képezt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alapját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TCI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termikus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tag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módosításának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504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 egy sematikus, magyarázó ábra.</a:t>
            </a:r>
          </a:p>
          <a:p>
            <a:endParaRPr lang="hu-HU" dirty="0" smtClean="0"/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PET-alapú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értékelőrendszer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evezetéséhez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olyan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függvénykapcsolat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szükséges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melyben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 é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5 közötti értékelő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pontokat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tudunk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PET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értékekhez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kapcsolni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Ehhez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szükségünk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volt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először is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új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függvénykapcsolatra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amelyben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értékelőpontok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először az említett hőérzet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szava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tokhoz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vannak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párosítva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Ezt is a nemzetközi irodalmak alapján határoztuk meg, mégpedig úgy, hogy természetesen a neutrális hőérzet kapja a legmagasabb (5) pontot, a szélsőséges irányok felé haladva pedig csökken a pont. Felhasználtuk természetesen az előbbi, konkrét évszakos regressziós függvényeket is.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végső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PET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értékelő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rendszert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átlagos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TSV vs. PET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regresszós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függvényt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értékelő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vs. TSV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kapcsolatba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helyettesítve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kapjuk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Így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minden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PET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értékhez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közötti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értékelő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járul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így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módosított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TCI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kiszámolható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84080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Konkrét eredmény. Ezt használtuk</a:t>
            </a:r>
            <a:r>
              <a:rPr lang="hu-HU" baseline="0" dirty="0" smtClean="0"/>
              <a:t> fel a PET értékek pontozásához. Természetesen évszakonként külön-külön. Az itt látható görbék lefutása tehát átörökölte a regressziós függvényeknél kapott mintázatot.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1245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Először nézzük, hogy</a:t>
            </a:r>
            <a:r>
              <a:rPr lang="hu-HU" baseline="0" dirty="0" smtClean="0"/>
              <a:t> a mért adatok (1961-1990) alapján mit mondhatunk el, és a két index között milyen különbségek mutatkoznak. Havi bontásban készítettük el az eredményeket, de terjedelmi okokból itt és minden további ábrán csak a négy évszak középső hónapjaira mutatjuk be az eredményeket.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Fontos megemlíteni, hogy az összes térképen egységes a jelkulcs </a:t>
            </a:r>
            <a:r>
              <a:rPr lang="hu-HU" baseline="0" dirty="0" smtClean="0"/>
              <a:t>az összevethetőség kedvéért</a:t>
            </a:r>
            <a:r>
              <a:rPr lang="hu-HU" dirty="0" smtClean="0"/>
              <a:t> (ugyanazok</a:t>
            </a:r>
            <a:r>
              <a:rPr lang="hu-HU" baseline="0" dirty="0" smtClean="0"/>
              <a:t> a</a:t>
            </a:r>
            <a:r>
              <a:rPr lang="hu-HU" dirty="0" smtClean="0"/>
              <a:t> kategóriahatárok, ugyanazzal</a:t>
            </a:r>
            <a:r>
              <a:rPr lang="hu-HU" baseline="0" dirty="0" smtClean="0"/>
              <a:t> a színnel). Másrészt, megtartva </a:t>
            </a:r>
            <a:r>
              <a:rPr lang="hu-HU" baseline="0" dirty="0" err="1" smtClean="0"/>
              <a:t>Mieczkowski</a:t>
            </a:r>
            <a:r>
              <a:rPr lang="hu-HU" baseline="0" dirty="0" smtClean="0"/>
              <a:t> döntését és a nomenklatúráját és az aztán kialakult nemzetközi gyakorlatot, mi is 10-esével ábrázoltuk a kategóriahatárokat, a kedvezőtlentől (piros) az ideálisig (sötétzöld). Egyébként akár járásról járásra (a szomszédos járások között) is vannak különbségek, csak az ábrázolásmód miatt ez nem feltétlenül látszódik.</a:t>
            </a:r>
          </a:p>
          <a:p>
            <a:endParaRPr lang="hu-HU" baseline="0" dirty="0" smtClean="0"/>
          </a:p>
          <a:p>
            <a:r>
              <a:rPr lang="hu-HU" baseline="0" dirty="0" smtClean="0"/>
              <a:t>(Ami még fontos: a járások közötti különbségek okainak kutatása komplex feladat, hiszen számos tényező (az értékelő pontrendszerek) kombinációjából áll elő a TCI érték. Nagyobb különbségeket általában a nagyobb súllyal bíró komforttagok (</a:t>
            </a:r>
            <a:r>
              <a:rPr lang="hu-HU" baseline="0" dirty="0" err="1" smtClean="0"/>
              <a:t>CId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CIa</a:t>
            </a:r>
            <a:r>
              <a:rPr lang="hu-HU" baseline="0" dirty="0" smtClean="0"/>
              <a:t>) okozzák, kisebb különbségeket gyakran okozhatják pl. kisebb-nagyobb napfénytartam- vagy csapadékkülönbségek, melyek kisebb súllyal bírnak </a:t>
            </a:r>
            <a:r>
              <a:rPr lang="hu-HU" baseline="0" dirty="0" smtClean="0">
                <a:sym typeface="Wingdings" panose="05000000000000000000" pitchFamily="2" charset="2"/>
              </a:rPr>
              <a:t> néhány TCI ugrás történhet, pl. akár pont ugrik a kategóriahatár is.)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Január</a:t>
            </a:r>
            <a:r>
              <a:rPr lang="hu-HU" baseline="0" dirty="0" smtClean="0"/>
              <a:t> </a:t>
            </a:r>
            <a:r>
              <a:rPr lang="hu-HU" dirty="0" smtClean="0"/>
              <a:t>(télen csak eredeti </a:t>
            </a:r>
            <a:r>
              <a:rPr lang="hu-HU" dirty="0" err="1" smtClean="0"/>
              <a:t>TCI-nk</a:t>
            </a:r>
            <a:r>
              <a:rPr lang="hu-HU" dirty="0" smtClean="0"/>
              <a:t> van): ez alapján szinte az egész ország kedvezőtlen </a:t>
            </a:r>
            <a:r>
              <a:rPr lang="hu-HU" baseline="0" dirty="0" smtClean="0"/>
              <a:t>(TCI&lt;40) szabadtéri turizmusra.</a:t>
            </a:r>
            <a:endParaRPr lang="hu-HU" dirty="0" smtClean="0"/>
          </a:p>
          <a:p>
            <a:r>
              <a:rPr lang="hu-HU" dirty="0" smtClean="0"/>
              <a:t>Április:</a:t>
            </a:r>
            <a:r>
              <a:rPr lang="hu-HU" baseline="0" dirty="0" smtClean="0"/>
              <a:t> nyugati járások és néhány északi járás elfogadható (50-60), az Alföld és a Dunántúl keleti-északi része viszont még jobb: „jó” kategória (60-70). Az </a:t>
            </a:r>
            <a:r>
              <a:rPr lang="hu-HU" baseline="0" dirty="0" err="1" smtClean="0"/>
              <a:t>mTCI</a:t>
            </a:r>
            <a:r>
              <a:rPr lang="hu-HU" baseline="0" dirty="0" smtClean="0"/>
              <a:t> szerint még kedvezőbb a helyzet: az ország nagy része nagyon jó (70-80), illetve főként az alföldi területeken előfordulnak kiváló (80-90) területek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0996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Július: a TCI szerint az ország nagy része kiváló (80-90), sőt az Alföld egy nagy részén ideális (&gt;90).</a:t>
            </a:r>
            <a:r>
              <a:rPr lang="hu-HU" baseline="0" dirty="0" smtClean="0"/>
              <a:t> Az </a:t>
            </a:r>
            <a:r>
              <a:rPr lang="hu-HU" baseline="0" dirty="0" err="1" smtClean="0"/>
              <a:t>mTCI</a:t>
            </a:r>
            <a:r>
              <a:rPr lang="hu-HU" baseline="0" dirty="0" smtClean="0"/>
              <a:t> viszont kedvezőtlenebbet mutat, de fontos megemlíteni, hogy még ez is nagyon jó, illetve jó körülményt jelent. Itt is főként az Alföldi (inkább északabbi) területek a kedvezőbbek.</a:t>
            </a:r>
          </a:p>
          <a:p>
            <a:r>
              <a:rPr lang="hu-HU" baseline="0" dirty="0" smtClean="0"/>
              <a:t>Október: az áprilissal hasonlóságot mutat, mind a TCI értékében, mind az eloszlásában.</a:t>
            </a:r>
            <a:endParaRPr lang="en-GB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DA85-4611-4F94-8BBA-3BAB5B52BAF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04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B-BF43-4428-B017-5F4C28060D61}" type="datetimeFigureOut">
              <a:rPr lang="hu-HU" smtClean="0"/>
              <a:pPr/>
              <a:t>2015.12.08.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3AC8-0001-43D5-ADBC-EFE3CDB83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B-BF43-4428-B017-5F4C28060D61}" type="datetimeFigureOut">
              <a:rPr lang="hu-HU" smtClean="0"/>
              <a:pPr/>
              <a:t>2015.12.08.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3AC8-0001-43D5-ADBC-EFE3CDB83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B-BF43-4428-B017-5F4C28060D61}" type="datetimeFigureOut">
              <a:rPr lang="hu-HU" smtClean="0"/>
              <a:pPr/>
              <a:t>2015.12.08.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3AC8-0001-43D5-ADBC-EFE3CDB83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B-BF43-4428-B017-5F4C28060D61}" type="datetimeFigureOut">
              <a:rPr lang="hu-HU" smtClean="0"/>
              <a:pPr/>
              <a:t>2015.12.08.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3AC8-0001-43D5-ADBC-EFE3CDB83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B-BF43-4428-B017-5F4C28060D61}" type="datetimeFigureOut">
              <a:rPr lang="hu-HU" smtClean="0"/>
              <a:pPr/>
              <a:t>2015.12.08.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3AC8-0001-43D5-ADBC-EFE3CDB83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B-BF43-4428-B017-5F4C28060D61}" type="datetimeFigureOut">
              <a:rPr lang="hu-HU" smtClean="0"/>
              <a:pPr/>
              <a:t>2015.12.08.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3AC8-0001-43D5-ADBC-EFE3CDB83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B-BF43-4428-B017-5F4C28060D61}" type="datetimeFigureOut">
              <a:rPr lang="hu-HU" smtClean="0"/>
              <a:pPr/>
              <a:t>2015.12.08.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3AC8-0001-43D5-ADBC-EFE3CDB83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B-BF43-4428-B017-5F4C28060D61}" type="datetimeFigureOut">
              <a:rPr lang="hu-HU" smtClean="0"/>
              <a:pPr/>
              <a:t>2015.12.08.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3AC8-0001-43D5-ADBC-EFE3CDB83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B-BF43-4428-B017-5F4C28060D61}" type="datetimeFigureOut">
              <a:rPr lang="hu-HU" smtClean="0"/>
              <a:pPr/>
              <a:t>2015.12.08.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3AC8-0001-43D5-ADBC-EFE3CDB83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B-BF43-4428-B017-5F4C28060D61}" type="datetimeFigureOut">
              <a:rPr lang="hu-HU" smtClean="0"/>
              <a:pPr/>
              <a:t>2015.12.08.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3AC8-0001-43D5-ADBC-EFE3CDB83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EBB-BF43-4428-B017-5F4C28060D61}" type="datetimeFigureOut">
              <a:rPr lang="hu-HU" smtClean="0"/>
              <a:pPr/>
              <a:t>2015.12.08.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3AC8-0001-43D5-ADBC-EFE3CDB83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BEBB-BF43-4428-B017-5F4C28060D61}" type="datetimeFigureOut">
              <a:rPr lang="hu-HU" smtClean="0"/>
              <a:pPr/>
              <a:t>2015.12.08.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F3AC8-0001-43D5-ADBC-EFE3CDB83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6.jpe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6.jpe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6.jpeg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9.png"/><Relationship Id="rId10" Type="http://schemas.openxmlformats.org/officeDocument/2006/relationships/image" Target="../media/image59.png"/><Relationship Id="rId4" Type="http://schemas.openxmlformats.org/officeDocument/2006/relationships/image" Target="../media/image6.jpe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63.png"/><Relationship Id="rId4" Type="http://schemas.openxmlformats.org/officeDocument/2006/relationships/image" Target="../media/image6.jpeg"/><Relationship Id="rId9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wm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wmf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wmf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wmf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wmf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wmf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wmf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wmf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wmf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w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wmf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wmf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wmf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wmf"/><Relationship Id="rId4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Csoportba foglalás 21"/>
          <p:cNvGrpSpPr/>
          <p:nvPr/>
        </p:nvGrpSpPr>
        <p:grpSpPr>
          <a:xfrm>
            <a:off x="0" y="0"/>
            <a:ext cx="9144000" cy="1635328"/>
            <a:chOff x="0" y="0"/>
            <a:chExt cx="9144000" cy="1635328"/>
          </a:xfrm>
        </p:grpSpPr>
        <p:pic>
          <p:nvPicPr>
            <p:cNvPr id="15" name="Kép 14" descr="Curve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88224" y="0"/>
              <a:ext cx="2555776" cy="1635328"/>
            </a:xfrm>
            <a:prstGeom prst="rect">
              <a:avLst/>
            </a:prstGeom>
          </p:spPr>
        </p:pic>
        <p:cxnSp>
          <p:nvCxnSpPr>
            <p:cNvPr id="19" name="Egyenes összekötő 18"/>
            <p:cNvCxnSpPr/>
            <p:nvPr/>
          </p:nvCxnSpPr>
          <p:spPr>
            <a:xfrm flipH="1">
              <a:off x="0" y="1628800"/>
              <a:ext cx="687625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0400" y="1692000"/>
            <a:ext cx="8617084" cy="1226901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Turizmus és éghajlatváltozás</a:t>
            </a:r>
            <a:r>
              <a:rPr lang="hu-HU" sz="4000" b="1" dirty="0">
                <a:solidFill>
                  <a:srgbClr val="C00000"/>
                </a:solidFill>
              </a:rPr>
              <a:t/>
            </a:r>
            <a:br>
              <a:rPr lang="hu-HU" sz="4000" b="1" dirty="0">
                <a:solidFill>
                  <a:srgbClr val="C00000"/>
                </a:solidFill>
              </a:rPr>
            </a:br>
            <a:r>
              <a:rPr lang="hu-HU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 turisztikai potenciál vizsgálata különböző indikátorok alapján</a:t>
            </a:r>
            <a:endParaRPr lang="hu-HU" sz="2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0400" y="4559849"/>
            <a:ext cx="8617084" cy="1733623"/>
          </a:xfrm>
        </p:spPr>
        <p:txBody>
          <a:bodyPr>
            <a:normAutofit fontScale="40000" lnSpcReduction="20000"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hu-HU" sz="5000" b="1" dirty="0" smtClean="0">
                <a:solidFill>
                  <a:srgbClr val="C00000"/>
                </a:solidFill>
              </a:rPr>
              <a:t>Németh Ákos </a:t>
            </a:r>
            <a:r>
              <a:rPr lang="hu-HU" sz="4500" dirty="0" smtClean="0">
                <a:solidFill>
                  <a:srgbClr val="C00000"/>
                </a:solidFill>
              </a:rPr>
              <a:t>– Országos Meteorológiai Szolgálat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hu-HU" sz="5000" b="1" dirty="0">
                <a:solidFill>
                  <a:srgbClr val="C00000"/>
                </a:solidFill>
              </a:rPr>
              <a:t>Kovács Attila </a:t>
            </a:r>
            <a:r>
              <a:rPr lang="hu-HU" sz="4500" dirty="0">
                <a:solidFill>
                  <a:srgbClr val="C00000"/>
                </a:solidFill>
              </a:rPr>
              <a:t>– Szegedi Tudományegyetem, Éghajlattani és Tájföldrajzi </a:t>
            </a:r>
            <a:r>
              <a:rPr lang="hu-HU" sz="4500" dirty="0" smtClean="0">
                <a:solidFill>
                  <a:srgbClr val="C00000"/>
                </a:solidFill>
              </a:rPr>
              <a:t>Tanszék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hu-HU" sz="28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hu-HU" sz="45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Ákos Németh </a:t>
            </a:r>
            <a:r>
              <a:rPr lang="hu-HU" sz="4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hu-HU" sz="45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Hungarian</a:t>
            </a:r>
            <a:r>
              <a:rPr lang="hu-HU" sz="4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45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Meteorological</a:t>
            </a:r>
            <a:r>
              <a:rPr lang="hu-HU" sz="4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Service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hu-HU" sz="45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Attila Kovács </a:t>
            </a:r>
            <a:r>
              <a:rPr lang="hu-HU" sz="45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– </a:t>
            </a:r>
            <a:r>
              <a:rPr lang="hu-HU" sz="4500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Department</a:t>
            </a:r>
            <a:r>
              <a:rPr lang="hu-HU" sz="45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of </a:t>
            </a:r>
            <a:r>
              <a:rPr lang="hu-HU" sz="4500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Climatology</a:t>
            </a:r>
            <a:r>
              <a:rPr lang="hu-HU" sz="45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and </a:t>
            </a:r>
            <a:r>
              <a:rPr lang="hu-HU" sz="4500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Landscape</a:t>
            </a:r>
            <a:r>
              <a:rPr lang="hu-HU" sz="45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4500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</a:t>
            </a:r>
            <a:r>
              <a:rPr lang="hu-HU" sz="4500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cology</a:t>
            </a:r>
            <a:r>
              <a:rPr lang="hu-HU" sz="45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br>
              <a:rPr lang="hu-HU" sz="45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hu-HU" sz="45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University of Szeged</a:t>
            </a:r>
            <a:endParaRPr lang="hu-HU" sz="45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Kép 11" descr="EEA Grant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6393715" y="386750"/>
            <a:ext cx="1328635" cy="792000"/>
          </a:xfrm>
          <a:prstGeom prst="rect">
            <a:avLst/>
          </a:prstGeom>
        </p:spPr>
      </p:pic>
      <p:pic>
        <p:nvPicPr>
          <p:cNvPr id="23" name="Kép 22" descr="KRITeR_logo_vegle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6905" y="341745"/>
            <a:ext cx="1198583" cy="792000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475" y="386750"/>
            <a:ext cx="21483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ím 1"/>
          <p:cNvSpPr txBox="1">
            <a:spLocks/>
          </p:cNvSpPr>
          <p:nvPr/>
        </p:nvSpPr>
        <p:spPr>
          <a:xfrm>
            <a:off x="320401" y="2708920"/>
            <a:ext cx="8617084" cy="927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hu-HU" sz="3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Tourism</a:t>
            </a:r>
            <a:r>
              <a:rPr lang="hu-HU" sz="3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and </a:t>
            </a:r>
            <a:r>
              <a:rPr lang="hu-HU" sz="3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climate</a:t>
            </a:r>
            <a:r>
              <a:rPr lang="hu-HU" sz="3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hu-HU" sz="3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change</a:t>
            </a:r>
            <a:endParaRPr lang="hu-HU" sz="3000" b="1" i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algn="r">
              <a:spcBef>
                <a:spcPct val="0"/>
              </a:spcBef>
            </a:pPr>
            <a:r>
              <a:rPr lang="hu-HU" sz="2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Examination</a:t>
            </a:r>
            <a:r>
              <a:rPr lang="hu-H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of </a:t>
            </a:r>
            <a:r>
              <a:rPr lang="hu-HU" sz="2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tourism</a:t>
            </a:r>
            <a:r>
              <a:rPr lang="hu-H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hu-HU" sz="2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potential</a:t>
            </a:r>
            <a:r>
              <a:rPr lang="hu-H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hu-HU" sz="2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through</a:t>
            </a:r>
            <a:r>
              <a:rPr lang="hu-H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hu-HU" sz="2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different</a:t>
            </a:r>
            <a:r>
              <a:rPr lang="hu-H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hu-HU" sz="2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indicators</a:t>
            </a:r>
            <a:endParaRPr lang="hu-HU" sz="20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Alcím 2"/>
          <p:cNvSpPr txBox="1">
            <a:spLocks/>
          </p:cNvSpPr>
          <p:nvPr/>
        </p:nvSpPr>
        <p:spPr>
          <a:xfrm>
            <a:off x="320400" y="6300000"/>
            <a:ext cx="8618400" cy="405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hu-HU" sz="1200" b="1" dirty="0" err="1" smtClean="0">
                <a:solidFill>
                  <a:srgbClr val="C00000"/>
                </a:solidFill>
              </a:rPr>
              <a:t>KRITéR</a:t>
            </a:r>
            <a:r>
              <a:rPr lang="hu-HU" sz="1200" b="1" dirty="0" smtClean="0">
                <a:solidFill>
                  <a:srgbClr val="C00000"/>
                </a:solidFill>
              </a:rPr>
              <a:t> Projektzáró rendezvény – Budapest, 2015. december 8.  </a:t>
            </a:r>
          </a:p>
          <a:p>
            <a:pPr algn="r">
              <a:spcBef>
                <a:spcPts val="0"/>
              </a:spcBef>
            </a:pPr>
            <a:r>
              <a:rPr lang="hu-HU" sz="1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CRIGiS</a:t>
            </a:r>
            <a:r>
              <a:rPr lang="hu-H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Final</a:t>
            </a:r>
            <a:r>
              <a:rPr lang="hu-H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Meeting – </a:t>
            </a:r>
            <a:r>
              <a:rPr lang="hu-HU" sz="1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hu-H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December 2015, Budapest (Hungary)</a:t>
            </a:r>
            <a:endParaRPr lang="hu-H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50115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 smtClean="0">
                <a:solidFill>
                  <a:srgbClr val="C00000"/>
                </a:solidFill>
              </a:rPr>
              <a:t>TCI és </a:t>
            </a:r>
            <a:r>
              <a:rPr lang="hu-HU" sz="3000" b="1" dirty="0" err="1" smtClean="0">
                <a:solidFill>
                  <a:srgbClr val="C00000"/>
                </a:solidFill>
              </a:rPr>
              <a:t>mTCI</a:t>
            </a:r>
            <a:r>
              <a:rPr lang="hu-HU" sz="3000" b="1" dirty="0" smtClean="0">
                <a:solidFill>
                  <a:srgbClr val="C00000"/>
                </a:solidFill>
              </a:rPr>
              <a:t> – mérési adatok alapján</a:t>
            </a:r>
            <a:endParaRPr lang="hu-HU" sz="3000" b="1" dirty="0">
              <a:solidFill>
                <a:srgbClr val="C00000"/>
              </a:solidFill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TCI and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mTCI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–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through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measured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data</a:t>
            </a:r>
            <a:endParaRPr lang="hu-HU" sz="14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000" y="1504800"/>
            <a:ext cx="3815749" cy="270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000" y="4158000"/>
            <a:ext cx="3815749" cy="270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400" y="1504800"/>
            <a:ext cx="3815749" cy="270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400" y="4158000"/>
            <a:ext cx="3815749" cy="2700000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170737" y="1444768"/>
            <a:ext cx="61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TCI</a:t>
            </a:r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70737" y="4111797"/>
            <a:ext cx="61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TCI</a:t>
            </a:r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385921" y="4111797"/>
            <a:ext cx="864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 err="1" smtClean="0">
                <a:solidFill>
                  <a:srgbClr val="C00000"/>
                </a:solidFill>
              </a:rPr>
              <a:t>mTCI</a:t>
            </a:r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8385920" y="1444017"/>
            <a:ext cx="864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 err="1" smtClean="0">
                <a:solidFill>
                  <a:srgbClr val="C00000"/>
                </a:solidFill>
              </a:rPr>
              <a:t>mTCI</a:t>
            </a:r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8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50115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 err="1" smtClean="0">
                <a:solidFill>
                  <a:srgbClr val="C00000"/>
                </a:solidFill>
              </a:rPr>
              <a:t>TCI-változás</a:t>
            </a:r>
            <a:r>
              <a:rPr lang="hu-HU" sz="3000" b="1" dirty="0" smtClean="0">
                <a:solidFill>
                  <a:srgbClr val="C00000"/>
                </a:solidFill>
              </a:rPr>
              <a:t> – modelladatok alapján</a:t>
            </a:r>
            <a:endParaRPr lang="hu-HU" sz="3000" b="1" dirty="0">
              <a:solidFill>
                <a:srgbClr val="C00000"/>
              </a:solidFill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TCI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change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–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through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model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data</a:t>
            </a:r>
            <a:endParaRPr lang="hu-HU" sz="14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400" y="4158000"/>
            <a:ext cx="3815750" cy="270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400" y="1504800"/>
            <a:ext cx="3815750" cy="2700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252" y="2833200"/>
            <a:ext cx="381574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40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50115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 err="1" smtClean="0">
                <a:solidFill>
                  <a:srgbClr val="C00000"/>
                </a:solidFill>
              </a:rPr>
              <a:t>TCI-változás</a:t>
            </a:r>
            <a:r>
              <a:rPr lang="hu-HU" sz="3000" b="1" dirty="0" smtClean="0">
                <a:solidFill>
                  <a:srgbClr val="C00000"/>
                </a:solidFill>
              </a:rPr>
              <a:t> – modelladatok alapján</a:t>
            </a:r>
            <a:endParaRPr lang="hu-HU" sz="3000" b="1" dirty="0">
              <a:solidFill>
                <a:srgbClr val="C00000"/>
              </a:solidFill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TCI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change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–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through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model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data</a:t>
            </a:r>
            <a:endParaRPr lang="hu-HU" sz="14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400" y="4158000"/>
            <a:ext cx="3815750" cy="270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400" y="1504800"/>
            <a:ext cx="3815750" cy="270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000" y="2833200"/>
            <a:ext cx="381574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40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50115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 err="1" smtClean="0">
                <a:solidFill>
                  <a:srgbClr val="C00000"/>
                </a:solidFill>
              </a:rPr>
              <a:t>TCI-változás</a:t>
            </a:r>
            <a:r>
              <a:rPr lang="hu-HU" sz="3000" b="1" dirty="0" smtClean="0">
                <a:solidFill>
                  <a:srgbClr val="C00000"/>
                </a:solidFill>
              </a:rPr>
              <a:t> – modelladatok alapján</a:t>
            </a:r>
            <a:endParaRPr lang="hu-HU" sz="3000" b="1" dirty="0">
              <a:solidFill>
                <a:srgbClr val="C00000"/>
              </a:solidFill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TCI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change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–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through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model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data</a:t>
            </a:r>
            <a:endParaRPr lang="hu-HU" sz="14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000" y="2833200"/>
            <a:ext cx="3815749" cy="270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400" y="4158000"/>
            <a:ext cx="3815750" cy="270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400" y="1504800"/>
            <a:ext cx="381575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40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50115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 err="1" smtClean="0">
                <a:solidFill>
                  <a:srgbClr val="C00000"/>
                </a:solidFill>
              </a:rPr>
              <a:t>TCI-változás</a:t>
            </a:r>
            <a:r>
              <a:rPr lang="hu-HU" sz="3000" b="1" dirty="0" smtClean="0">
                <a:solidFill>
                  <a:srgbClr val="C00000"/>
                </a:solidFill>
              </a:rPr>
              <a:t> – modelladatok alapján</a:t>
            </a:r>
            <a:endParaRPr lang="hu-HU" sz="3000" b="1" dirty="0">
              <a:solidFill>
                <a:srgbClr val="C00000"/>
              </a:solidFill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TCI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change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–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through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model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data</a:t>
            </a:r>
            <a:endParaRPr lang="hu-HU" sz="14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000" y="2833200"/>
            <a:ext cx="3815749" cy="270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400" y="1504800"/>
            <a:ext cx="3815750" cy="270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7463" y="4158000"/>
            <a:ext cx="381575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40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50115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 err="1" smtClean="0">
                <a:solidFill>
                  <a:srgbClr val="C00000"/>
                </a:solidFill>
              </a:rPr>
              <a:t>mTCI</a:t>
            </a:r>
            <a:r>
              <a:rPr lang="hu-HU" sz="3000" b="1" dirty="0" err="1">
                <a:solidFill>
                  <a:srgbClr val="C00000"/>
                </a:solidFill>
              </a:rPr>
              <a:t>-</a:t>
            </a:r>
            <a:r>
              <a:rPr lang="hu-HU" sz="3000" b="1" dirty="0" err="1" smtClean="0">
                <a:solidFill>
                  <a:srgbClr val="C00000"/>
                </a:solidFill>
              </a:rPr>
              <a:t>változás</a:t>
            </a:r>
            <a:r>
              <a:rPr lang="hu-HU" sz="3000" b="1" dirty="0" smtClean="0">
                <a:solidFill>
                  <a:srgbClr val="C00000"/>
                </a:solidFill>
              </a:rPr>
              <a:t> – modelladatok alapján</a:t>
            </a:r>
            <a:endParaRPr lang="hu-HU" sz="3000" b="1" dirty="0">
              <a:solidFill>
                <a:srgbClr val="C00000"/>
              </a:solidFill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mTCI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change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–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through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model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data</a:t>
            </a:r>
            <a:endParaRPr lang="hu-HU" sz="14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000" y="2833200"/>
            <a:ext cx="3815749" cy="270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400" y="4158000"/>
            <a:ext cx="3815750" cy="270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400" y="1504800"/>
            <a:ext cx="381575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96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50115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 err="1" smtClean="0">
                <a:solidFill>
                  <a:srgbClr val="C00000"/>
                </a:solidFill>
              </a:rPr>
              <a:t>mTCI</a:t>
            </a:r>
            <a:r>
              <a:rPr lang="hu-HU" sz="3000" b="1" dirty="0" err="1">
                <a:solidFill>
                  <a:srgbClr val="C00000"/>
                </a:solidFill>
              </a:rPr>
              <a:t>-</a:t>
            </a:r>
            <a:r>
              <a:rPr lang="hu-HU" sz="3000" b="1" dirty="0" err="1" smtClean="0">
                <a:solidFill>
                  <a:srgbClr val="C00000"/>
                </a:solidFill>
              </a:rPr>
              <a:t>változás</a:t>
            </a:r>
            <a:r>
              <a:rPr lang="hu-HU" sz="3000" b="1" dirty="0" smtClean="0">
                <a:solidFill>
                  <a:srgbClr val="C00000"/>
                </a:solidFill>
              </a:rPr>
              <a:t> – modelladatok alapján</a:t>
            </a:r>
            <a:endParaRPr lang="hu-HU" sz="3000" b="1" dirty="0">
              <a:solidFill>
                <a:srgbClr val="C00000"/>
              </a:solidFill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mTCI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change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–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through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model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data</a:t>
            </a:r>
            <a:endParaRPr lang="hu-HU" sz="14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400" y="4158000"/>
            <a:ext cx="3815750" cy="270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400" y="1504800"/>
            <a:ext cx="3815750" cy="270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000" y="2833200"/>
            <a:ext cx="381574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96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50115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 err="1" smtClean="0">
                <a:solidFill>
                  <a:srgbClr val="C00000"/>
                </a:solidFill>
              </a:rPr>
              <a:t>mTCI</a:t>
            </a:r>
            <a:r>
              <a:rPr lang="hu-HU" sz="3000" b="1" dirty="0" err="1">
                <a:solidFill>
                  <a:srgbClr val="C00000"/>
                </a:solidFill>
              </a:rPr>
              <a:t>-</a:t>
            </a:r>
            <a:r>
              <a:rPr lang="hu-HU" sz="3000" b="1" dirty="0" err="1" smtClean="0">
                <a:solidFill>
                  <a:srgbClr val="C00000"/>
                </a:solidFill>
              </a:rPr>
              <a:t>változás</a:t>
            </a:r>
            <a:r>
              <a:rPr lang="hu-HU" sz="3000" b="1" dirty="0" smtClean="0">
                <a:solidFill>
                  <a:srgbClr val="C00000"/>
                </a:solidFill>
              </a:rPr>
              <a:t> – modelladatok alapján</a:t>
            </a:r>
            <a:endParaRPr lang="hu-HU" sz="3000" b="1" dirty="0">
              <a:solidFill>
                <a:srgbClr val="C00000"/>
              </a:solidFill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mTCI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change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–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through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model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data</a:t>
            </a:r>
            <a:endParaRPr lang="hu-HU" sz="14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400" y="4158000"/>
            <a:ext cx="3815750" cy="270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400" y="1504800"/>
            <a:ext cx="3815749" cy="270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000" y="2833200"/>
            <a:ext cx="381574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96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04000" y="1764000"/>
            <a:ext cx="80616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altLang="hu-HU" sz="2000" b="1" dirty="0" smtClean="0">
                <a:solidFill>
                  <a:srgbClr val="C00000"/>
                </a:solidFill>
              </a:rPr>
              <a:t>47,4° É – 47,6° É; 18,9° K – 19,3° K</a:t>
            </a:r>
          </a:p>
          <a:p>
            <a:pPr algn="r">
              <a:defRPr/>
            </a:pPr>
            <a:r>
              <a:rPr lang="hu-HU" altLang="hu-HU" b="1" dirty="0" smtClean="0">
                <a:solidFill>
                  <a:srgbClr val="C00000"/>
                </a:solidFill>
              </a:rPr>
              <a:t> </a:t>
            </a:r>
            <a:r>
              <a:rPr lang="hu-HU" alt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47.4° N – 47.6° N; 18.9° E – 19.3° E</a:t>
            </a:r>
            <a:endParaRPr lang="hu-HU" altLang="hu-HU" b="1" dirty="0" smtClean="0">
              <a:solidFill>
                <a:srgbClr val="C00000"/>
              </a:solidFill>
            </a:endParaRPr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50115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 smtClean="0">
                <a:solidFill>
                  <a:srgbClr val="C00000"/>
                </a:solidFill>
              </a:rPr>
              <a:t>TCI és </a:t>
            </a:r>
            <a:r>
              <a:rPr lang="hu-HU" sz="3000" b="1" dirty="0" err="1" smtClean="0">
                <a:solidFill>
                  <a:srgbClr val="C00000"/>
                </a:solidFill>
              </a:rPr>
              <a:t>mTCI</a:t>
            </a:r>
            <a:r>
              <a:rPr lang="hu-HU" sz="3000" b="1" dirty="0" smtClean="0">
                <a:solidFill>
                  <a:srgbClr val="C00000"/>
                </a:solidFill>
              </a:rPr>
              <a:t> évi menete – Budapest</a:t>
            </a:r>
            <a:endParaRPr lang="hu-HU" sz="3000" b="1" dirty="0">
              <a:solidFill>
                <a:srgbClr val="C00000"/>
              </a:solidFill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Annual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course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of TCI and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mTCI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– Budapest</a:t>
            </a:r>
            <a:endParaRPr lang="hu-HU" sz="14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545" y="2852936"/>
            <a:ext cx="818642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98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504000" y="1764000"/>
            <a:ext cx="806168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altLang="hu-HU" sz="2000" b="1" dirty="0" smtClean="0">
                <a:solidFill>
                  <a:srgbClr val="C00000"/>
                </a:solidFill>
              </a:rPr>
              <a:t>Az időjárás hatása a turisztikai potenciálra nem a tényezők összege, hanem a három tényező nem-lineáris függvénye</a:t>
            </a:r>
            <a:endParaRPr lang="hu-HU" altLang="hu-HU" sz="2000" b="1" dirty="0">
              <a:solidFill>
                <a:srgbClr val="C00000"/>
              </a:solidFill>
            </a:endParaRPr>
          </a:p>
          <a:p>
            <a:pPr algn="r"/>
            <a:r>
              <a:rPr lang="en-US" altLang="hu-H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CIT assumes that the integrated effect of some particular weather condition is not just the sum of its various facets but a nonlinear function of three </a:t>
            </a:r>
            <a:r>
              <a:rPr lang="en-US" alt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factors</a:t>
            </a:r>
            <a:endParaRPr lang="hu-HU" altLang="hu-HU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hu-HU" altLang="hu-HU" sz="2000" b="1" dirty="0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endParaRPr lang="hu-HU" altLang="hu-HU" sz="2000" b="1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hu-HU" altLang="hu-HU" sz="2000" b="1" dirty="0" smtClean="0">
                <a:solidFill>
                  <a:srgbClr val="C00000"/>
                </a:solidFill>
              </a:rPr>
              <a:t>T: termikus, A: esztétikai, P: fizikai tényező</a:t>
            </a:r>
          </a:p>
          <a:p>
            <a:pPr algn="r">
              <a:spcBef>
                <a:spcPts val="600"/>
              </a:spcBef>
            </a:pPr>
            <a:r>
              <a:rPr lang="hu-HU" alt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T: </a:t>
            </a:r>
            <a:r>
              <a:rPr lang="hu-HU" altLang="hu-HU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Thermal</a:t>
            </a:r>
            <a:r>
              <a:rPr lang="hu-HU" alt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A: </a:t>
            </a:r>
            <a:r>
              <a:rPr lang="hu-HU" altLang="hu-HU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Aesthetic</a:t>
            </a:r>
            <a:r>
              <a:rPr lang="hu-HU" alt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P: </a:t>
            </a:r>
            <a:r>
              <a:rPr lang="hu-HU" altLang="hu-HU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Physical</a:t>
            </a:r>
            <a:r>
              <a:rPr lang="hu-HU" alt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altLang="hu-HU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facets</a:t>
            </a:r>
            <a:r>
              <a:rPr lang="hu-HU" alt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hu-HU" altLang="hu-HU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tourism</a:t>
            </a:r>
            <a:r>
              <a:rPr lang="hu-HU" alt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altLang="hu-HU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climate</a:t>
            </a:r>
            <a:endParaRPr lang="hu-HU" altLang="hu-HU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spcBef>
                <a:spcPts val="600"/>
              </a:spcBef>
            </a:pPr>
            <a:endParaRPr lang="hu-HU" altLang="hu-HU" sz="2000" b="1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hu-HU" altLang="hu-HU" sz="2000" b="1" dirty="0" smtClean="0">
                <a:solidFill>
                  <a:srgbClr val="C00000"/>
                </a:solidFill>
              </a:rPr>
              <a:t>Ha a fizikai tényezők meghaladnak egy küszöbértéket, annak hatása felülírja a többi tényező hatását</a:t>
            </a:r>
            <a:endParaRPr lang="hu-HU" altLang="hu-HU" sz="2000" b="1" dirty="0">
              <a:solidFill>
                <a:srgbClr val="C00000"/>
              </a:solidFill>
            </a:endParaRPr>
          </a:p>
          <a:p>
            <a:pPr algn="r"/>
            <a:r>
              <a:rPr lang="en-US" altLang="hu-H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the physical factors (rainfall, wind speed) exceeds certain thresholds, they override the effect of other </a:t>
            </a:r>
            <a:r>
              <a:rPr lang="en-US" alt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variables</a:t>
            </a:r>
            <a:endParaRPr lang="hu-HU" altLang="hu-HU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833102" cy="499067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hu-HU" sz="2800" b="1" dirty="0" err="1" smtClean="0">
                <a:solidFill>
                  <a:srgbClr val="C00000"/>
                </a:solidFill>
              </a:rPr>
              <a:t>Climate</a:t>
            </a:r>
            <a:r>
              <a:rPr lang="hu-HU" sz="2800" b="1" dirty="0" smtClean="0">
                <a:solidFill>
                  <a:srgbClr val="C00000"/>
                </a:solidFill>
              </a:rPr>
              <a:t> Index </a:t>
            </a:r>
            <a:r>
              <a:rPr lang="hu-HU" sz="2800" b="1" dirty="0" err="1" smtClean="0">
                <a:solidFill>
                  <a:srgbClr val="C00000"/>
                </a:solidFill>
              </a:rPr>
              <a:t>for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Tourism</a:t>
            </a:r>
            <a:r>
              <a:rPr lang="hu-HU" sz="2800" b="1" dirty="0" smtClean="0">
                <a:solidFill>
                  <a:srgbClr val="C00000"/>
                </a:solidFill>
              </a:rPr>
              <a:t> (CIT) </a:t>
            </a:r>
            <a:br>
              <a:rPr lang="hu-HU" sz="2800" b="1" dirty="0" smtClean="0">
                <a:solidFill>
                  <a:srgbClr val="C00000"/>
                </a:solidFill>
              </a:rPr>
            </a:br>
            <a:r>
              <a:rPr lang="hu-HU" sz="1800" b="1" i="1" dirty="0" smtClean="0">
                <a:solidFill>
                  <a:srgbClr val="C00000"/>
                </a:solidFill>
              </a:rPr>
              <a:t>de </a:t>
            </a:r>
            <a:r>
              <a:rPr lang="hu-HU" sz="1800" b="1" i="1" dirty="0" err="1" smtClean="0">
                <a:solidFill>
                  <a:srgbClr val="C00000"/>
                </a:solidFill>
              </a:rPr>
              <a:t>Freitas</a:t>
            </a:r>
            <a:r>
              <a:rPr lang="hu-HU" sz="1800" b="1" i="1" dirty="0" smtClean="0">
                <a:solidFill>
                  <a:srgbClr val="C00000"/>
                </a:solidFill>
              </a:rPr>
              <a:t> et </a:t>
            </a:r>
            <a:r>
              <a:rPr lang="hu-HU" sz="1800" b="1" i="1" dirty="0" err="1" smtClean="0">
                <a:solidFill>
                  <a:srgbClr val="C00000"/>
                </a:solidFill>
              </a:rPr>
              <a:t>al</a:t>
            </a:r>
            <a:r>
              <a:rPr lang="hu-HU" sz="1800" b="1" i="1" dirty="0" smtClean="0">
                <a:solidFill>
                  <a:srgbClr val="C00000"/>
                </a:solidFill>
              </a:rPr>
              <a:t>, 2008</a:t>
            </a:r>
            <a:endParaRPr lang="hu-HU" sz="1800" b="1" i="1" dirty="0">
              <a:solidFill>
                <a:srgbClr val="C00000"/>
              </a:solidFill>
            </a:endParaRP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Climate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Index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for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Tourism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(CIT) </a:t>
            </a:r>
          </a:p>
          <a:p>
            <a:pPr algn="r">
              <a:spcBef>
                <a:spcPct val="0"/>
              </a:spcBef>
              <a:defRPr/>
            </a:pPr>
            <a:r>
              <a:rPr lang="hu-HU" sz="1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 </a:t>
            </a:r>
            <a:r>
              <a:rPr lang="hu-HU" sz="1400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Freitas</a:t>
            </a:r>
            <a:r>
              <a:rPr lang="hu-HU" sz="1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et </a:t>
            </a:r>
            <a:r>
              <a:rPr lang="hu-HU" sz="1400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</a:t>
            </a:r>
            <a:r>
              <a:rPr lang="hu-HU" sz="1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., 2008</a:t>
            </a:r>
            <a:endParaRPr lang="hu-HU" sz="2400" b="1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288486" y="3356992"/>
            <a:ext cx="2971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CIT =ƒ [(T, A) * P] </a:t>
            </a:r>
            <a:endParaRPr lang="hu-H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18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0085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 smtClean="0">
                <a:solidFill>
                  <a:srgbClr val="C00000"/>
                </a:solidFill>
              </a:rPr>
              <a:t>Felhasznált turisztikai klímaindexek</a:t>
            </a:r>
            <a:endParaRPr lang="hu-HU" sz="3000" b="1" dirty="0">
              <a:solidFill>
                <a:srgbClr val="C00000"/>
              </a:solidFill>
            </a:endParaRPr>
          </a:p>
        </p:txBody>
      </p:sp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Applied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tourism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climate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indices</a:t>
            </a:r>
            <a:endParaRPr lang="hu-H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04000" y="1764000"/>
            <a:ext cx="779165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hu-HU" sz="2400" b="1" dirty="0" err="1" smtClean="0">
                <a:solidFill>
                  <a:srgbClr val="C00000"/>
                </a:solidFill>
              </a:rPr>
              <a:t>Tourism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Climatic</a:t>
            </a:r>
            <a:r>
              <a:rPr lang="hu-HU" sz="2400" b="1" dirty="0" smtClean="0">
                <a:solidFill>
                  <a:srgbClr val="C00000"/>
                </a:solidFill>
              </a:rPr>
              <a:t> Index (TCI) </a:t>
            </a:r>
            <a:r>
              <a:rPr lang="hu-HU" sz="1600" b="1" i="1" dirty="0" err="1" smtClean="0">
                <a:solidFill>
                  <a:srgbClr val="C00000"/>
                </a:solidFill>
              </a:rPr>
              <a:t>Mieczkowski</a:t>
            </a:r>
            <a:r>
              <a:rPr lang="hu-HU" sz="1600" b="1" i="1" dirty="0" smtClean="0">
                <a:solidFill>
                  <a:srgbClr val="C00000"/>
                </a:solidFill>
              </a:rPr>
              <a:t>, 1985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hu-HU" sz="800" b="1" i="1" dirty="0" smtClean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hu-HU" sz="2400" b="1" dirty="0" smtClean="0">
                <a:solidFill>
                  <a:srgbClr val="C00000"/>
                </a:solidFill>
              </a:rPr>
              <a:t>módosított/</a:t>
            </a:r>
            <a:r>
              <a:rPr lang="hu-HU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modified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Tourism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Climatic</a:t>
            </a:r>
            <a:r>
              <a:rPr lang="hu-HU" sz="2400" b="1" dirty="0" smtClean="0">
                <a:solidFill>
                  <a:srgbClr val="C00000"/>
                </a:solidFill>
              </a:rPr>
              <a:t> Index (</a:t>
            </a:r>
            <a:r>
              <a:rPr lang="hu-HU" sz="2400" b="1" dirty="0" err="1" smtClean="0">
                <a:solidFill>
                  <a:srgbClr val="C00000"/>
                </a:solidFill>
              </a:rPr>
              <a:t>mTCI</a:t>
            </a:r>
            <a:r>
              <a:rPr lang="hu-HU" sz="2400" b="1" dirty="0" smtClean="0">
                <a:solidFill>
                  <a:srgbClr val="C00000"/>
                </a:solidFill>
              </a:rPr>
              <a:t>)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hu-HU" sz="800" b="1" dirty="0" smtClean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hu-HU" sz="2400" b="1" dirty="0" err="1" smtClean="0">
                <a:solidFill>
                  <a:srgbClr val="C00000"/>
                </a:solidFill>
              </a:rPr>
              <a:t>Climate</a:t>
            </a:r>
            <a:r>
              <a:rPr lang="hu-HU" sz="2400" b="1" dirty="0" smtClean="0">
                <a:solidFill>
                  <a:srgbClr val="C00000"/>
                </a:solidFill>
              </a:rPr>
              <a:t> Index </a:t>
            </a:r>
            <a:r>
              <a:rPr lang="hu-HU" sz="2400" b="1" dirty="0" err="1" smtClean="0">
                <a:solidFill>
                  <a:srgbClr val="C00000"/>
                </a:solidFill>
              </a:rPr>
              <a:t>for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Tourism</a:t>
            </a:r>
            <a:r>
              <a:rPr lang="hu-HU" sz="2400" b="1" dirty="0" smtClean="0">
                <a:solidFill>
                  <a:srgbClr val="C00000"/>
                </a:solidFill>
              </a:rPr>
              <a:t> (CIT) </a:t>
            </a:r>
            <a:r>
              <a:rPr lang="hu-HU" sz="1600" b="1" i="1" dirty="0" smtClean="0">
                <a:solidFill>
                  <a:srgbClr val="C00000"/>
                </a:solidFill>
              </a:rPr>
              <a:t>de </a:t>
            </a:r>
            <a:r>
              <a:rPr lang="hu-HU" sz="1600" b="1" i="1" dirty="0" err="1" smtClean="0">
                <a:solidFill>
                  <a:srgbClr val="C00000"/>
                </a:solidFill>
              </a:rPr>
              <a:t>Freitas</a:t>
            </a:r>
            <a:r>
              <a:rPr lang="hu-HU" sz="1600" b="1" i="1" dirty="0" smtClean="0">
                <a:solidFill>
                  <a:srgbClr val="C00000"/>
                </a:solidFill>
              </a:rPr>
              <a:t> et </a:t>
            </a:r>
            <a:r>
              <a:rPr lang="hu-HU" sz="1600" b="1" i="1" dirty="0" err="1" smtClean="0">
                <a:solidFill>
                  <a:srgbClr val="C00000"/>
                </a:solidFill>
              </a:rPr>
              <a:t>al</a:t>
            </a:r>
            <a:r>
              <a:rPr lang="hu-HU" sz="1600" b="1" i="1" dirty="0" smtClean="0">
                <a:solidFill>
                  <a:srgbClr val="C00000"/>
                </a:solidFill>
              </a:rPr>
              <a:t>., 2008</a:t>
            </a:r>
          </a:p>
        </p:txBody>
      </p:sp>
    </p:spTree>
    <p:extLst>
      <p:ext uri="{BB962C8B-B14F-4D97-AF65-F5344CB8AC3E}">
        <p14:creationId xmlns:p14="http://schemas.microsoft.com/office/powerpoint/2010/main" xmlns="" val="291630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504000" y="1764000"/>
            <a:ext cx="806168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altLang="hu-HU" sz="2000" b="1" dirty="0" smtClean="0">
                <a:solidFill>
                  <a:srgbClr val="C00000"/>
                </a:solidFill>
              </a:rPr>
              <a:t>A CIT elméletben kidolgozott és empirikusan finomított index</a:t>
            </a:r>
            <a:endParaRPr lang="hu-HU" altLang="hu-HU" sz="2000" b="1" dirty="0">
              <a:solidFill>
                <a:srgbClr val="C00000"/>
              </a:solidFill>
            </a:endParaRPr>
          </a:p>
          <a:p>
            <a:pPr algn="r"/>
            <a:r>
              <a:rPr lang="en-US" altLang="hu-H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CIT is theoretically developed and empirically </a:t>
            </a:r>
            <a:r>
              <a:rPr lang="en-US" alt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adjusted</a:t>
            </a:r>
            <a:endParaRPr lang="hu-HU" altLang="hu-HU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hu-HU" altLang="hu-HU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hu-HU" altLang="hu-HU" sz="2000" b="1" dirty="0" smtClean="0">
                <a:solidFill>
                  <a:srgbClr val="C00000"/>
                </a:solidFill>
              </a:rPr>
              <a:t>Meghatározásához </a:t>
            </a:r>
            <a:r>
              <a:rPr lang="hu-HU" altLang="hu-HU" sz="2000" b="1" dirty="0">
                <a:solidFill>
                  <a:srgbClr val="C00000"/>
                </a:solidFill>
              </a:rPr>
              <a:t>egy ún. időjárás tipológiai mátrixot </a:t>
            </a:r>
            <a:r>
              <a:rPr lang="hu-HU" altLang="hu-HU" sz="2000" b="1" dirty="0" smtClean="0">
                <a:solidFill>
                  <a:srgbClr val="C00000"/>
                </a:solidFill>
              </a:rPr>
              <a:t>kell </a:t>
            </a:r>
            <a:r>
              <a:rPr lang="hu-HU" altLang="hu-HU" sz="2000" b="1" dirty="0">
                <a:solidFill>
                  <a:srgbClr val="C00000"/>
                </a:solidFill>
              </a:rPr>
              <a:t>létrehozni </a:t>
            </a:r>
            <a:r>
              <a:rPr lang="hu-HU" altLang="hu-HU" sz="2000" b="1" dirty="0" smtClean="0">
                <a:solidFill>
                  <a:srgbClr val="C00000"/>
                </a:solidFill>
              </a:rPr>
              <a:t>(empirikus úton, pl</a:t>
            </a:r>
            <a:r>
              <a:rPr lang="hu-HU" altLang="hu-HU" sz="2000" b="1" dirty="0">
                <a:solidFill>
                  <a:srgbClr val="C00000"/>
                </a:solidFill>
              </a:rPr>
              <a:t>. kérdőívezéssel</a:t>
            </a:r>
            <a:r>
              <a:rPr lang="hu-HU" altLang="hu-HU" sz="2000" b="1" dirty="0" smtClean="0">
                <a:solidFill>
                  <a:srgbClr val="C00000"/>
                </a:solidFill>
              </a:rPr>
              <a:t>) → rangsorolja a változókat nagyon rossz (1) és nagyon jó (7) között.</a:t>
            </a:r>
            <a:endParaRPr lang="hu-HU" altLang="hu-HU" sz="2000" b="1" dirty="0">
              <a:solidFill>
                <a:srgbClr val="C00000"/>
              </a:solidFill>
            </a:endParaRPr>
          </a:p>
          <a:p>
            <a:pPr algn="r"/>
            <a:r>
              <a:rPr lang="hu-HU" altLang="hu-H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hu-HU" altLang="hu-H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altLang="hu-H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determine</a:t>
            </a:r>
            <a:r>
              <a:rPr lang="hu-HU" altLang="hu-H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CIT a </a:t>
            </a:r>
            <a:r>
              <a:rPr lang="hu-HU" altLang="hu-H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weather</a:t>
            </a:r>
            <a:r>
              <a:rPr lang="hu-HU" altLang="hu-H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altLang="hu-H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typological</a:t>
            </a:r>
            <a:r>
              <a:rPr lang="hu-HU" altLang="hu-H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altLang="hu-H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matrix</a:t>
            </a:r>
            <a:r>
              <a:rPr lang="hu-HU" altLang="hu-H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had </a:t>
            </a:r>
            <a:r>
              <a:rPr lang="hu-HU" altLang="hu-H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hu-HU" altLang="hu-H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 </a:t>
            </a:r>
            <a:r>
              <a:rPr lang="hu-HU" altLang="hu-H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created</a:t>
            </a:r>
            <a:r>
              <a:rPr lang="hu-HU" altLang="hu-H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alt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u-HU" altLang="hu-HU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empirically</a:t>
            </a:r>
            <a:r>
              <a:rPr lang="hu-HU" alt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hu-HU" altLang="hu-HU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</a:t>
            </a:r>
            <a:r>
              <a:rPr lang="hu-HU" altLang="hu-H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hu-HU" altLang="hu-H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r>
              <a:rPr lang="hu-HU" altLang="hu-H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altLang="hu-H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questionnaires</a:t>
            </a:r>
            <a:r>
              <a:rPr lang="hu-HU" alt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→ </a:t>
            </a:r>
            <a:r>
              <a:rPr lang="en-US" altLang="hu-H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ranks daily atmospheric </a:t>
            </a:r>
            <a:r>
              <a:rPr lang="en-US" alt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variables</a:t>
            </a:r>
            <a:r>
              <a:rPr lang="hu-HU" alt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 </a:t>
            </a:r>
            <a:r>
              <a:rPr lang="en-US" altLang="hu-H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very poor </a:t>
            </a:r>
            <a:r>
              <a:rPr lang="en-US" alt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(CIT </a:t>
            </a:r>
            <a:r>
              <a:rPr lang="en-US" altLang="hu-H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alt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1) </a:t>
            </a:r>
            <a:r>
              <a:rPr lang="en-US" altLang="hu-H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very good </a:t>
            </a:r>
            <a:r>
              <a:rPr lang="en-US" alt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(CIT </a:t>
            </a:r>
            <a:r>
              <a:rPr lang="en-US" altLang="hu-H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alt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7)</a:t>
            </a:r>
            <a:endParaRPr lang="hu-HU" altLang="hu-HU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833102" cy="499067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hu-HU" sz="2800" b="1" dirty="0" err="1" smtClean="0">
                <a:solidFill>
                  <a:srgbClr val="C00000"/>
                </a:solidFill>
              </a:rPr>
              <a:t>Climate</a:t>
            </a:r>
            <a:r>
              <a:rPr lang="hu-HU" sz="2800" b="1" dirty="0" smtClean="0">
                <a:solidFill>
                  <a:srgbClr val="C00000"/>
                </a:solidFill>
              </a:rPr>
              <a:t> Index </a:t>
            </a:r>
            <a:r>
              <a:rPr lang="hu-HU" sz="2800" b="1" dirty="0" err="1" smtClean="0">
                <a:solidFill>
                  <a:srgbClr val="C00000"/>
                </a:solidFill>
              </a:rPr>
              <a:t>for</a:t>
            </a:r>
            <a:r>
              <a:rPr lang="hu-HU" sz="2800" b="1" dirty="0" smtClean="0">
                <a:solidFill>
                  <a:srgbClr val="C00000"/>
                </a:solidFill>
              </a:rPr>
              <a:t> </a:t>
            </a:r>
            <a:r>
              <a:rPr lang="hu-HU" sz="2800" b="1" dirty="0" err="1" smtClean="0">
                <a:solidFill>
                  <a:srgbClr val="C00000"/>
                </a:solidFill>
              </a:rPr>
              <a:t>Tourism</a:t>
            </a:r>
            <a:r>
              <a:rPr lang="hu-HU" sz="2800" b="1" dirty="0" smtClean="0">
                <a:solidFill>
                  <a:srgbClr val="C00000"/>
                </a:solidFill>
              </a:rPr>
              <a:t> (CIT) </a:t>
            </a:r>
            <a:br>
              <a:rPr lang="hu-HU" sz="2800" b="1" dirty="0" smtClean="0">
                <a:solidFill>
                  <a:srgbClr val="C00000"/>
                </a:solidFill>
              </a:rPr>
            </a:br>
            <a:r>
              <a:rPr lang="hu-HU" sz="1800" b="1" i="1" dirty="0" smtClean="0">
                <a:solidFill>
                  <a:srgbClr val="C00000"/>
                </a:solidFill>
              </a:rPr>
              <a:t>de </a:t>
            </a:r>
            <a:r>
              <a:rPr lang="hu-HU" sz="1800" b="1" i="1" dirty="0" err="1" smtClean="0">
                <a:solidFill>
                  <a:srgbClr val="C00000"/>
                </a:solidFill>
              </a:rPr>
              <a:t>Freitas</a:t>
            </a:r>
            <a:r>
              <a:rPr lang="hu-HU" sz="1800" b="1" i="1" dirty="0" smtClean="0">
                <a:solidFill>
                  <a:srgbClr val="C00000"/>
                </a:solidFill>
              </a:rPr>
              <a:t> et </a:t>
            </a:r>
            <a:r>
              <a:rPr lang="hu-HU" sz="1800" b="1" i="1" dirty="0" err="1" smtClean="0">
                <a:solidFill>
                  <a:srgbClr val="C00000"/>
                </a:solidFill>
              </a:rPr>
              <a:t>al</a:t>
            </a:r>
            <a:r>
              <a:rPr lang="hu-HU" sz="1800" b="1" i="1" dirty="0" smtClean="0">
                <a:solidFill>
                  <a:srgbClr val="C00000"/>
                </a:solidFill>
              </a:rPr>
              <a:t>, 2008</a:t>
            </a:r>
            <a:endParaRPr lang="hu-HU" sz="1800" b="1" i="1" dirty="0">
              <a:solidFill>
                <a:srgbClr val="C00000"/>
              </a:solidFill>
            </a:endParaRP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Climate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Index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for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Tourism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(CIT) </a:t>
            </a:r>
          </a:p>
          <a:p>
            <a:pPr algn="r">
              <a:spcBef>
                <a:spcPct val="0"/>
              </a:spcBef>
              <a:defRPr/>
            </a:pPr>
            <a:r>
              <a:rPr lang="hu-HU" sz="1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 </a:t>
            </a:r>
            <a:r>
              <a:rPr lang="hu-HU" sz="1400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Freitas</a:t>
            </a:r>
            <a:r>
              <a:rPr lang="hu-HU" sz="1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et </a:t>
            </a:r>
            <a:r>
              <a:rPr lang="hu-HU" sz="1400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</a:t>
            </a:r>
            <a:r>
              <a:rPr lang="hu-HU" sz="1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., 2008</a:t>
            </a:r>
            <a:endParaRPr lang="hu-HU" sz="2400" b="1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1760" y="4869160"/>
            <a:ext cx="4074385" cy="15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8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 smtClean="0">
                <a:solidFill>
                  <a:srgbClr val="C00000"/>
                </a:solidFill>
              </a:rPr>
              <a:t>Különböző időjárás-tipológiai mátrixok</a:t>
            </a:r>
            <a:endParaRPr lang="hu-HU" sz="1800" b="1" i="1" dirty="0">
              <a:solidFill>
                <a:srgbClr val="C00000"/>
              </a:solidFill>
            </a:endParaRP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Weather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typology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matrices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  <a:p>
            <a:pPr algn="r">
              <a:spcBef>
                <a:spcPct val="0"/>
              </a:spcBef>
              <a:defRPr/>
            </a:pP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for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different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kind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of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tourism</a:t>
            </a:r>
            <a:endParaRPr lang="hu-HU" sz="2400" b="1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64" y="1638000"/>
            <a:ext cx="9036473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5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 smtClean="0">
                <a:solidFill>
                  <a:srgbClr val="C00000"/>
                </a:solidFill>
              </a:rPr>
              <a:t>CIT különböző turisztikai tevékenységekre</a:t>
            </a:r>
            <a:endParaRPr lang="hu-HU" sz="1800" b="1" i="1" dirty="0">
              <a:solidFill>
                <a:srgbClr val="C00000"/>
              </a:solidFill>
            </a:endParaRP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CIT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for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different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kind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of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tourism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activities</a:t>
            </a:r>
            <a:endParaRPr lang="hu-HU" sz="2400" b="1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65144"/>
            <a:ext cx="3052599" cy="216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5384"/>
            <a:ext cx="3052598" cy="216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5699" y="2565144"/>
            <a:ext cx="3052600" cy="216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5699" y="4725384"/>
            <a:ext cx="3052600" cy="216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400" y="2565144"/>
            <a:ext cx="3052600" cy="216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400" y="4725384"/>
            <a:ext cx="3052600" cy="2160000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40714" y="1887796"/>
            <a:ext cx="29937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Vízparti turizmus</a:t>
            </a:r>
          </a:p>
          <a:p>
            <a:pPr algn="r">
              <a:defRPr/>
            </a:pP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Beach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tourism</a:t>
            </a:r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075142" y="1887796"/>
            <a:ext cx="29937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Városlátogató turizmus</a:t>
            </a:r>
          </a:p>
          <a:p>
            <a:pPr algn="r">
              <a:defRPr/>
            </a:pP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Urban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tourism</a:t>
            </a:r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6109571" y="1887796"/>
            <a:ext cx="29937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Kerékpáros turizmus</a:t>
            </a:r>
          </a:p>
          <a:p>
            <a:pPr algn="r">
              <a:defRPr/>
            </a:pP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Cycling</a:t>
            </a:r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55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>
                <a:solidFill>
                  <a:srgbClr val="C00000"/>
                </a:solidFill>
              </a:rPr>
              <a:t>CIT különböző turisztikai tevékenységekre</a:t>
            </a:r>
            <a:endParaRPr lang="hu-HU" sz="1800" b="1" i="1" dirty="0">
              <a:solidFill>
                <a:srgbClr val="C00000"/>
              </a:solidFill>
            </a:endParaRP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CIT </a:t>
            </a:r>
            <a:r>
              <a:rPr lang="hu-HU" sz="24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for</a:t>
            </a:r>
            <a:r>
              <a:rPr lang="hu-HU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different</a:t>
            </a:r>
            <a:r>
              <a:rPr lang="hu-HU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kind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of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tourism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activities</a:t>
            </a:r>
            <a:endParaRPr lang="hu-HU" sz="2400" b="1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400" y="2565144"/>
            <a:ext cx="3052600" cy="216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400" y="4725384"/>
            <a:ext cx="3052600" cy="216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5700" y="2565144"/>
            <a:ext cx="3052600" cy="216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5699" y="4725384"/>
            <a:ext cx="3052600" cy="2160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65144"/>
            <a:ext cx="3052600" cy="216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5384"/>
            <a:ext cx="3052599" cy="2160000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40714" y="1887796"/>
            <a:ext cx="29937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Vízparti turizmus</a:t>
            </a:r>
          </a:p>
          <a:p>
            <a:pPr algn="r">
              <a:defRPr/>
            </a:pP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Beach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tourism</a:t>
            </a:r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3075142" y="1887796"/>
            <a:ext cx="29937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Városlátogató turizmus</a:t>
            </a:r>
          </a:p>
          <a:p>
            <a:pPr algn="r">
              <a:defRPr/>
            </a:pP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Urban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tourism</a:t>
            </a:r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6109571" y="1887796"/>
            <a:ext cx="29937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Kerékpáros turizmus</a:t>
            </a:r>
          </a:p>
          <a:p>
            <a:pPr algn="r">
              <a:defRPr/>
            </a:pP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Cycling</a:t>
            </a:r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1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>
                <a:solidFill>
                  <a:srgbClr val="C00000"/>
                </a:solidFill>
              </a:rPr>
              <a:t>CIT </a:t>
            </a:r>
            <a:r>
              <a:rPr lang="hu-HU" sz="3000" b="1" dirty="0" smtClean="0">
                <a:solidFill>
                  <a:srgbClr val="C00000"/>
                </a:solidFill>
              </a:rPr>
              <a:t>változása – vízparti turizmus</a:t>
            </a:r>
            <a:endParaRPr lang="hu-HU" sz="1800" b="1" i="1" dirty="0">
              <a:solidFill>
                <a:srgbClr val="C00000"/>
              </a:solidFill>
            </a:endParaRP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CIT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changes</a:t>
            </a:r>
            <a:r>
              <a:rPr lang="hu-HU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– Beach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tourism</a:t>
            </a:r>
            <a:endParaRPr lang="hu-HU" sz="2400" b="1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65144"/>
            <a:ext cx="3052600" cy="216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5384"/>
            <a:ext cx="3052599" cy="216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5700" y="2565144"/>
            <a:ext cx="3052600" cy="216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400" y="2565144"/>
            <a:ext cx="3052600" cy="216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5699" y="4725384"/>
            <a:ext cx="3052600" cy="216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400" y="4725384"/>
            <a:ext cx="30526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53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>
                <a:solidFill>
                  <a:srgbClr val="C00000"/>
                </a:solidFill>
              </a:rPr>
              <a:t>CIT </a:t>
            </a:r>
            <a:r>
              <a:rPr lang="hu-HU" sz="3000" b="1" dirty="0" smtClean="0">
                <a:solidFill>
                  <a:srgbClr val="C00000"/>
                </a:solidFill>
              </a:rPr>
              <a:t>változása – városlátogató turizmus</a:t>
            </a:r>
            <a:endParaRPr lang="hu-HU" sz="1800" b="1" i="1" dirty="0">
              <a:solidFill>
                <a:srgbClr val="C00000"/>
              </a:solidFill>
            </a:endParaRP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CIT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changes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– Urban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tourism</a:t>
            </a:r>
            <a:endParaRPr lang="hu-HU" sz="2400" b="1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65144"/>
            <a:ext cx="3052600" cy="216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5384"/>
            <a:ext cx="3052600" cy="216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5700" y="2565144"/>
            <a:ext cx="3052600" cy="216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400" y="2565144"/>
            <a:ext cx="3052600" cy="216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5700" y="4725384"/>
            <a:ext cx="3052600" cy="216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400" y="4725384"/>
            <a:ext cx="30526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2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>
                <a:solidFill>
                  <a:srgbClr val="C00000"/>
                </a:solidFill>
              </a:rPr>
              <a:t>CIT </a:t>
            </a:r>
            <a:r>
              <a:rPr lang="hu-HU" sz="3000" b="1" dirty="0" smtClean="0">
                <a:solidFill>
                  <a:srgbClr val="C00000"/>
                </a:solidFill>
              </a:rPr>
              <a:t>változása – kerékpáros turizmus</a:t>
            </a:r>
            <a:endParaRPr lang="hu-HU" sz="1800" b="1" i="1" dirty="0">
              <a:solidFill>
                <a:srgbClr val="C00000"/>
              </a:solidFill>
            </a:endParaRP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CIT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changes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-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Cycling</a:t>
            </a:r>
            <a:endParaRPr lang="hu-HU" sz="2400" b="1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65144"/>
            <a:ext cx="3052600" cy="216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5384"/>
            <a:ext cx="3052600" cy="216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5700" y="2565144"/>
            <a:ext cx="3052600" cy="216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400" y="2565144"/>
            <a:ext cx="3052600" cy="216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5700" y="4725384"/>
            <a:ext cx="3052600" cy="216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400" y="4725384"/>
            <a:ext cx="30526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315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 smtClean="0">
                <a:solidFill>
                  <a:srgbClr val="C00000"/>
                </a:solidFill>
              </a:rPr>
              <a:t>A CIT évi </a:t>
            </a:r>
            <a:r>
              <a:rPr lang="hu-HU" sz="3000" b="1" dirty="0">
                <a:solidFill>
                  <a:srgbClr val="C00000"/>
                </a:solidFill>
              </a:rPr>
              <a:t>menete – </a:t>
            </a:r>
            <a:r>
              <a:rPr lang="hu-HU" sz="3000" b="1" dirty="0" smtClean="0">
                <a:solidFill>
                  <a:srgbClr val="C00000"/>
                </a:solidFill>
              </a:rPr>
              <a:t>Siófok</a:t>
            </a:r>
            <a:endParaRPr lang="hu-HU" sz="1800" b="1" i="1" dirty="0">
              <a:solidFill>
                <a:srgbClr val="C00000"/>
              </a:solidFill>
            </a:endParaRP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hu-HU" sz="24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Annual</a:t>
            </a:r>
            <a:r>
              <a:rPr lang="hu-HU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course</a:t>
            </a:r>
            <a:r>
              <a:rPr lang="hu-HU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of 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CIT – Siófok</a:t>
            </a:r>
            <a:endParaRPr lang="hu-HU" sz="1400" b="1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1677" y="3357272"/>
            <a:ext cx="2698645" cy="252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83677" y="3357272"/>
            <a:ext cx="2698645" cy="2520000"/>
          </a:xfrm>
          <a:prstGeom prst="rect">
            <a:avLst/>
          </a:prstGeom>
        </p:spPr>
      </p:pic>
      <p:pic>
        <p:nvPicPr>
          <p:cNvPr id="5" name="Kép 4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21999" y="3357272"/>
            <a:ext cx="2700000" cy="2520000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457200" y="2348880"/>
            <a:ext cx="23866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Vízparti turizmus</a:t>
            </a:r>
          </a:p>
          <a:p>
            <a:pPr algn="r">
              <a:defRPr/>
            </a:pP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Beach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tourism</a:t>
            </a:r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419872" y="2348880"/>
            <a:ext cx="23762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Városlátogató turizmus</a:t>
            </a:r>
          </a:p>
          <a:p>
            <a:pPr algn="r">
              <a:defRPr/>
            </a:pP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Urban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tourism</a:t>
            </a:r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372199" y="2348880"/>
            <a:ext cx="23762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Kerékpáros turizmus</a:t>
            </a:r>
          </a:p>
          <a:p>
            <a:pPr algn="r">
              <a:defRPr/>
            </a:pP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Cycling</a:t>
            </a:r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22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8" name="Cím 1"/>
          <p:cNvSpPr txBox="1">
            <a:spLocks/>
          </p:cNvSpPr>
          <p:nvPr/>
        </p:nvSpPr>
        <p:spPr>
          <a:xfrm>
            <a:off x="320400" y="1692000"/>
            <a:ext cx="8617084" cy="1226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Turizmus és éghajlatváltozás</a:t>
            </a:r>
            <a:r>
              <a:rPr lang="hu-HU" sz="4000" b="1" dirty="0" smtClean="0">
                <a:solidFill>
                  <a:srgbClr val="C00000"/>
                </a:solidFill>
              </a:rPr>
              <a:t/>
            </a:r>
            <a:br>
              <a:rPr lang="hu-HU" sz="4000" b="1" dirty="0" smtClean="0">
                <a:solidFill>
                  <a:srgbClr val="C00000"/>
                </a:solidFill>
              </a:rPr>
            </a:br>
            <a:r>
              <a:rPr lang="hu-HU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 </a:t>
            </a:r>
            <a:r>
              <a:rPr lang="hu-HU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klimatikus elemek szerepe a magyar fogyasztók utazásról</a:t>
            </a:r>
            <a:r>
              <a:rPr lang="hu-HU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, nyaralásról </a:t>
            </a:r>
            <a:r>
              <a:rPr lang="hu-HU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szóló </a:t>
            </a:r>
            <a:r>
              <a:rPr lang="hu-HU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döntéseiben</a:t>
            </a:r>
            <a:endParaRPr lang="hu-HU" sz="2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Cím 1"/>
          <p:cNvSpPr txBox="1">
            <a:spLocks/>
          </p:cNvSpPr>
          <p:nvPr/>
        </p:nvSpPr>
        <p:spPr>
          <a:xfrm>
            <a:off x="320401" y="3006005"/>
            <a:ext cx="8617084" cy="927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r">
              <a:spcBef>
                <a:spcPct val="0"/>
              </a:spcBef>
            </a:pPr>
            <a:r>
              <a:rPr lang="hu-HU" sz="3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Tourism</a:t>
            </a:r>
            <a:r>
              <a:rPr lang="hu-HU" sz="3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and </a:t>
            </a:r>
            <a:r>
              <a:rPr lang="hu-HU" sz="3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climate</a:t>
            </a:r>
            <a:r>
              <a:rPr lang="hu-HU" sz="3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hu-HU" sz="3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change</a:t>
            </a:r>
            <a:endParaRPr lang="hu-HU" sz="3000" b="1" i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algn="r">
              <a:spcBef>
                <a:spcPct val="0"/>
              </a:spcBef>
            </a:pP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The role of climatic parameters on the </a:t>
            </a:r>
            <a:r>
              <a:rPr lang="hu-H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travel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decisions of </a:t>
            </a:r>
            <a:endParaRPr lang="hu-HU" sz="20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algn="r">
              <a:spcBef>
                <a:spcPct val="0"/>
              </a:spcBef>
            </a:pPr>
            <a:r>
              <a:rPr lang="en-US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Hungarian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consumers</a:t>
            </a:r>
            <a:endParaRPr lang="hu-HU" sz="20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20" name="Alcím 2"/>
          <p:cNvSpPr>
            <a:spLocks noGrp="1"/>
          </p:cNvSpPr>
          <p:nvPr>
            <p:ph type="subTitle" idx="1"/>
          </p:nvPr>
        </p:nvSpPr>
        <p:spPr>
          <a:xfrm>
            <a:off x="320400" y="5013176"/>
            <a:ext cx="8617084" cy="128029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hu-HU" sz="2400" b="1" dirty="0" smtClean="0">
                <a:solidFill>
                  <a:srgbClr val="C00000"/>
                </a:solidFill>
              </a:rPr>
              <a:t>Forman Balázs </a:t>
            </a:r>
            <a:r>
              <a:rPr lang="hu-HU" sz="2000" dirty="0" smtClean="0">
                <a:solidFill>
                  <a:srgbClr val="C00000"/>
                </a:solidFill>
              </a:rPr>
              <a:t>– </a:t>
            </a:r>
            <a:r>
              <a:rPr lang="hu-HU" sz="2000" dirty="0" err="1" smtClean="0">
                <a:solidFill>
                  <a:srgbClr val="C00000"/>
                </a:solidFill>
              </a:rPr>
              <a:t>E-Government</a:t>
            </a:r>
            <a:r>
              <a:rPr lang="hu-HU" sz="2000" dirty="0" smtClean="0">
                <a:solidFill>
                  <a:srgbClr val="C00000"/>
                </a:solidFill>
              </a:rPr>
              <a:t> </a:t>
            </a:r>
            <a:r>
              <a:rPr lang="hu-HU" sz="2000" dirty="0" smtClean="0">
                <a:solidFill>
                  <a:srgbClr val="C00000"/>
                </a:solidFill>
              </a:rPr>
              <a:t>Alapítvány | Budapesti </a:t>
            </a:r>
            <a:r>
              <a:rPr lang="hu-HU" sz="2000" dirty="0" err="1" smtClean="0">
                <a:solidFill>
                  <a:srgbClr val="C00000"/>
                </a:solidFill>
              </a:rPr>
              <a:t>Corvinus</a:t>
            </a:r>
            <a:r>
              <a:rPr lang="hu-HU" sz="2000" dirty="0" smtClean="0">
                <a:solidFill>
                  <a:srgbClr val="C00000"/>
                </a:solidFill>
              </a:rPr>
              <a:t> Egyetem</a:t>
            </a:r>
            <a:endParaRPr lang="hu-HU" sz="1400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hu-H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Balázs Forman </a:t>
            </a:r>
            <a:r>
              <a:rPr 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hu-HU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E-Government</a:t>
            </a:r>
            <a:r>
              <a:rPr 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Foundation</a:t>
            </a:r>
            <a:r>
              <a:rPr 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| </a:t>
            </a:r>
            <a:r>
              <a:rPr lang="hu-HU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Corvinus</a:t>
            </a:r>
            <a:r>
              <a:rPr lang="hu-H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University of Budapest</a:t>
            </a:r>
            <a:endParaRPr lang="hu-HU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457200" y="188640"/>
            <a:ext cx="7329510" cy="6340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Ön számára milyen időjárási </a:t>
            </a: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tényezők ideálisak az alábbi programoknál?</a:t>
            </a:r>
            <a:endParaRPr kumimoji="0" lang="hu-H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76545" y="913709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hat 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kind of weather conditions are ideal for the following programs?</a:t>
            </a:r>
            <a:endParaRPr lang="hu-HU" sz="1200" b="1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694" y="2289969"/>
            <a:ext cx="8964612" cy="22780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0085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 err="1" smtClean="0">
                <a:solidFill>
                  <a:srgbClr val="C00000"/>
                </a:solidFill>
              </a:rPr>
              <a:t>Tourism</a:t>
            </a:r>
            <a:r>
              <a:rPr lang="hu-HU" sz="3000" b="1" dirty="0" smtClean="0">
                <a:solidFill>
                  <a:srgbClr val="C00000"/>
                </a:solidFill>
              </a:rPr>
              <a:t> </a:t>
            </a:r>
            <a:r>
              <a:rPr lang="hu-HU" sz="3000" b="1" dirty="0" err="1" smtClean="0">
                <a:solidFill>
                  <a:srgbClr val="C00000"/>
                </a:solidFill>
              </a:rPr>
              <a:t>Climatic</a:t>
            </a:r>
            <a:r>
              <a:rPr lang="hu-HU" sz="3000" b="1" dirty="0" smtClean="0">
                <a:solidFill>
                  <a:srgbClr val="C00000"/>
                </a:solidFill>
              </a:rPr>
              <a:t> Index (TCI) </a:t>
            </a:r>
            <a:r>
              <a:rPr lang="hu-HU" sz="1800" b="1" i="1" dirty="0" err="1" smtClean="0">
                <a:solidFill>
                  <a:srgbClr val="C00000"/>
                </a:solidFill>
              </a:rPr>
              <a:t>Mieczkowski</a:t>
            </a:r>
            <a:r>
              <a:rPr lang="hu-HU" sz="1800" b="1" i="1" dirty="0" smtClean="0">
                <a:solidFill>
                  <a:srgbClr val="C00000"/>
                </a:solidFill>
              </a:rPr>
              <a:t>, 1985</a:t>
            </a:r>
            <a:endParaRPr lang="hu-HU" sz="3000" b="1" i="1" dirty="0">
              <a:solidFill>
                <a:srgbClr val="C00000"/>
              </a:solidFill>
            </a:endParaRPr>
          </a:p>
        </p:txBody>
      </p:sp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Tourism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Climatic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Index (TCI) </a:t>
            </a:r>
            <a:r>
              <a:rPr lang="hu-HU" sz="1400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Mieczkowski</a:t>
            </a:r>
            <a:r>
              <a:rPr lang="hu-HU" sz="1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1985</a:t>
            </a:r>
            <a:endParaRPr lang="hu-HU" sz="1400" b="1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04000" y="1764000"/>
            <a:ext cx="806168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Havi átlaga:</a:t>
            </a:r>
          </a:p>
          <a:p>
            <a:pPr algn="r"/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Monthly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average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hu-HU" b="1" dirty="0">
              <a:solidFill>
                <a:srgbClr val="C00000"/>
              </a:solidFill>
            </a:endParaRPr>
          </a:p>
          <a:p>
            <a:endParaRPr lang="hu-HU" b="1" dirty="0" smtClean="0">
              <a:solidFill>
                <a:srgbClr val="C00000"/>
              </a:solidFill>
            </a:endParaRPr>
          </a:p>
          <a:p>
            <a:r>
              <a:rPr lang="hu-HU" b="1" dirty="0" err="1" smtClean="0">
                <a:solidFill>
                  <a:srgbClr val="C00000"/>
                </a:solidFill>
              </a:rPr>
              <a:t>CI</a:t>
            </a:r>
            <a:r>
              <a:rPr lang="hu-HU" b="1" baseline="-25000" dirty="0" err="1" smtClean="0">
                <a:solidFill>
                  <a:srgbClr val="C00000"/>
                </a:solidFill>
              </a:rPr>
              <a:t>d</a:t>
            </a:r>
            <a:r>
              <a:rPr lang="hu-HU" b="1" dirty="0" smtClean="0">
                <a:solidFill>
                  <a:srgbClr val="C00000"/>
                </a:solidFill>
              </a:rPr>
              <a:t> – nappali komfort index (</a:t>
            </a:r>
            <a:r>
              <a:rPr lang="hu-HU" b="1" dirty="0" err="1" smtClean="0">
                <a:solidFill>
                  <a:srgbClr val="C00000"/>
                </a:solidFill>
              </a:rPr>
              <a:t>T</a:t>
            </a:r>
            <a:r>
              <a:rPr lang="hu-HU" b="1" baseline="-25000" dirty="0" err="1" smtClean="0">
                <a:solidFill>
                  <a:srgbClr val="C00000"/>
                </a:solidFill>
              </a:rPr>
              <a:t>max</a:t>
            </a:r>
            <a:r>
              <a:rPr lang="hu-HU" b="1" dirty="0" smtClean="0">
                <a:solidFill>
                  <a:srgbClr val="C00000"/>
                </a:solidFill>
              </a:rPr>
              <a:t> és </a:t>
            </a:r>
            <a:r>
              <a:rPr lang="hu-HU" b="1" dirty="0" err="1" smtClean="0">
                <a:solidFill>
                  <a:srgbClr val="C00000"/>
                </a:solidFill>
              </a:rPr>
              <a:t>RH</a:t>
            </a:r>
            <a:r>
              <a:rPr lang="hu-HU" b="1" baseline="-25000" dirty="0" err="1" smtClean="0">
                <a:solidFill>
                  <a:srgbClr val="C00000"/>
                </a:solidFill>
              </a:rPr>
              <a:t>min</a:t>
            </a:r>
            <a:r>
              <a:rPr lang="hu-HU" b="1" dirty="0" smtClean="0">
                <a:solidFill>
                  <a:srgbClr val="C00000"/>
                </a:solidFill>
              </a:rPr>
              <a:t>)</a:t>
            </a:r>
          </a:p>
          <a:p>
            <a:pPr algn="r"/>
            <a:r>
              <a:rPr 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Daytime</a:t>
            </a:r>
            <a:r>
              <a:rPr 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comfort</a:t>
            </a:r>
            <a:r>
              <a:rPr 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index (</a:t>
            </a:r>
            <a:r>
              <a:rPr 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hu-HU" sz="1600" b="1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max</a:t>
            </a:r>
            <a:r>
              <a:rPr 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RH</a:t>
            </a:r>
            <a:r>
              <a:rPr lang="hu-HU" sz="1600" b="1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</a:t>
            </a:r>
            <a:r>
              <a:rPr 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r>
              <a:rPr lang="hu-HU" b="1" dirty="0" err="1" smtClean="0">
                <a:solidFill>
                  <a:srgbClr val="C00000"/>
                </a:solidFill>
              </a:rPr>
              <a:t>CI</a:t>
            </a:r>
            <a:r>
              <a:rPr lang="hu-HU" b="1" baseline="-25000" dirty="0" err="1" smtClean="0">
                <a:solidFill>
                  <a:srgbClr val="C00000"/>
                </a:solidFill>
              </a:rPr>
              <a:t>a</a:t>
            </a:r>
            <a:r>
              <a:rPr lang="hu-HU" b="1" dirty="0" smtClean="0">
                <a:solidFill>
                  <a:srgbClr val="C00000"/>
                </a:solidFill>
              </a:rPr>
              <a:t> – napi komfort index (</a:t>
            </a:r>
            <a:r>
              <a:rPr lang="hu-HU" b="1" dirty="0" err="1" smtClean="0">
                <a:solidFill>
                  <a:srgbClr val="C00000"/>
                </a:solidFill>
              </a:rPr>
              <a:t>T</a:t>
            </a:r>
            <a:r>
              <a:rPr lang="hu-HU" b="1" baseline="-25000" dirty="0" err="1" smtClean="0">
                <a:solidFill>
                  <a:srgbClr val="C00000"/>
                </a:solidFill>
              </a:rPr>
              <a:t>átlag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dirty="0" smtClean="0">
                <a:solidFill>
                  <a:srgbClr val="C00000"/>
                </a:solidFill>
              </a:rPr>
              <a:t>és </a:t>
            </a:r>
            <a:r>
              <a:rPr lang="hu-HU" b="1" dirty="0" err="1" smtClean="0">
                <a:solidFill>
                  <a:srgbClr val="C00000"/>
                </a:solidFill>
              </a:rPr>
              <a:t>RH</a:t>
            </a:r>
            <a:r>
              <a:rPr lang="hu-HU" b="1" baseline="-25000" dirty="0" err="1" smtClean="0">
                <a:solidFill>
                  <a:srgbClr val="C00000"/>
                </a:solidFill>
              </a:rPr>
              <a:t>átlag</a:t>
            </a:r>
            <a:r>
              <a:rPr lang="hu-HU" b="1" dirty="0" smtClean="0">
                <a:solidFill>
                  <a:srgbClr val="C00000"/>
                </a:solidFill>
              </a:rPr>
              <a:t>)</a:t>
            </a:r>
          </a:p>
          <a:p>
            <a:pPr algn="r"/>
            <a:r>
              <a:rPr 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Daily </a:t>
            </a:r>
            <a:r>
              <a:rPr 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comfort</a:t>
            </a:r>
            <a:r>
              <a:rPr 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index (</a:t>
            </a:r>
            <a:r>
              <a:rPr 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hu-HU" sz="1600" b="1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mean</a:t>
            </a:r>
            <a:r>
              <a:rPr 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RH</a:t>
            </a:r>
            <a:r>
              <a:rPr lang="hu-HU" sz="1600" b="1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mean</a:t>
            </a:r>
            <a:r>
              <a:rPr 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0"/>
            <a:r>
              <a:rPr lang="hu-HU" b="1" dirty="0" smtClean="0">
                <a:solidFill>
                  <a:srgbClr val="C00000"/>
                </a:solidFill>
              </a:rPr>
              <a:t>R – </a:t>
            </a:r>
            <a:r>
              <a:rPr lang="hu-HU" b="1" dirty="0">
                <a:solidFill>
                  <a:srgbClr val="C00000"/>
                </a:solidFill>
              </a:rPr>
              <a:t>napi </a:t>
            </a:r>
            <a:r>
              <a:rPr lang="hu-HU" b="1" dirty="0" smtClean="0">
                <a:solidFill>
                  <a:srgbClr val="C00000"/>
                </a:solidFill>
              </a:rPr>
              <a:t>csapadékösszeg</a:t>
            </a:r>
            <a:endParaRPr lang="hu-HU" b="1" dirty="0">
              <a:solidFill>
                <a:srgbClr val="C00000"/>
              </a:solidFill>
            </a:endParaRPr>
          </a:p>
          <a:p>
            <a:pPr lvl="0" algn="r"/>
            <a:r>
              <a:rPr lang="hu-HU" sz="16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Daily </a:t>
            </a:r>
            <a:r>
              <a:rPr lang="hu-HU" sz="1600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precipitation</a:t>
            </a:r>
            <a:r>
              <a:rPr lang="hu-HU" sz="16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1600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amount</a:t>
            </a:r>
            <a:endParaRPr lang="hu-HU" sz="16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hu-HU" b="1" dirty="0">
                <a:solidFill>
                  <a:srgbClr val="C00000"/>
                </a:solidFill>
              </a:rPr>
              <a:t>S – napfénytartam napi összege</a:t>
            </a:r>
          </a:p>
          <a:p>
            <a:pPr lvl="0" algn="r"/>
            <a:r>
              <a:rPr lang="hu-HU" sz="16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Daily </a:t>
            </a:r>
            <a:r>
              <a:rPr lang="hu-HU" sz="16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sum of </a:t>
            </a:r>
            <a:r>
              <a:rPr lang="hu-HU" sz="1600" b="1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sunshine</a:t>
            </a:r>
            <a:r>
              <a:rPr lang="hu-HU" sz="16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1600" b="1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duration</a:t>
            </a:r>
            <a:endParaRPr lang="hu-HU" sz="1600" b="1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hu-HU" b="1" dirty="0" smtClean="0">
                <a:solidFill>
                  <a:srgbClr val="C00000"/>
                </a:solidFill>
              </a:rPr>
              <a:t>W – szélsebesség napi átlaga</a:t>
            </a:r>
          </a:p>
          <a:p>
            <a:pPr lvl="0" algn="r"/>
            <a:r>
              <a:rPr lang="hu-HU" sz="16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Daily </a:t>
            </a:r>
            <a:r>
              <a:rPr lang="hu-HU" sz="1600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mean</a:t>
            </a:r>
            <a:r>
              <a:rPr lang="hu-HU" sz="16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of </a:t>
            </a:r>
            <a:r>
              <a:rPr lang="hu-HU" sz="1600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wind</a:t>
            </a:r>
            <a:r>
              <a:rPr lang="hu-HU" sz="16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1600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speed</a:t>
            </a:r>
            <a:endParaRPr lang="hu-HU" sz="16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 algn="r"/>
            <a:endParaRPr lang="hu-HU" sz="16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hu-HU" sz="2000" b="1" dirty="0" smtClean="0">
                <a:solidFill>
                  <a:srgbClr val="C00000"/>
                </a:solidFill>
              </a:rPr>
              <a:t>Értékelő pontrendszerek </a:t>
            </a:r>
            <a:r>
              <a:rPr lang="hu-HU" sz="2000" b="1" dirty="0">
                <a:solidFill>
                  <a:srgbClr val="C00000"/>
                </a:solidFill>
              </a:rPr>
              <a:t>(</a:t>
            </a:r>
            <a:r>
              <a:rPr lang="hu-HU" sz="2000" b="1" dirty="0" smtClean="0">
                <a:solidFill>
                  <a:srgbClr val="C00000"/>
                </a:solidFill>
              </a:rPr>
              <a:t>0–5) minden tényezőre</a:t>
            </a:r>
          </a:p>
          <a:p>
            <a:pPr lvl="0" algn="r"/>
            <a:r>
              <a:rPr lang="hu-HU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Rating</a:t>
            </a:r>
            <a:r>
              <a:rPr lang="hu-HU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score</a:t>
            </a:r>
            <a:r>
              <a:rPr lang="hu-HU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systems</a:t>
            </a:r>
            <a:r>
              <a:rPr lang="hu-HU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(0–5) </a:t>
            </a:r>
            <a:r>
              <a:rPr lang="hu-HU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for</a:t>
            </a:r>
            <a:r>
              <a:rPr lang="hu-HU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every</a:t>
            </a:r>
            <a:r>
              <a:rPr lang="hu-HU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sub-index</a:t>
            </a:r>
            <a:endParaRPr lang="hu-HU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40000" y="6264000"/>
            <a:ext cx="806618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TCI = 8CI</a:t>
            </a:r>
            <a:r>
              <a:rPr lang="hu-HU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+ 2CI</a:t>
            </a:r>
            <a:r>
              <a:rPr lang="hu-HU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+ 4R + 4S + 2W</a:t>
            </a:r>
          </a:p>
        </p:txBody>
      </p:sp>
    </p:spTree>
    <p:extLst>
      <p:ext uri="{BB962C8B-B14F-4D97-AF65-F5344CB8AC3E}">
        <p14:creationId xmlns:p14="http://schemas.microsoft.com/office/powerpoint/2010/main" xmlns="" val="21457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457200" y="188640"/>
            <a:ext cx="7329510" cy="6340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Ön számára milyen időjárási </a:t>
            </a: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tényezők ideálisak az alábbi programoknál?</a:t>
            </a:r>
            <a:endParaRPr kumimoji="0" lang="hu-H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76545" y="913709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hat 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kind of weather conditions are ideal for the following programs?</a:t>
            </a:r>
            <a:endParaRPr lang="hu-HU" sz="1200" b="1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16882"/>
            <a:ext cx="9144000" cy="342423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457200" y="188640"/>
            <a:ext cx="7329510" cy="6340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ideális hőmérséklet az alábbi programoknál </a:t>
            </a:r>
            <a:endParaRPr lang="hu-HU" sz="22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(üdülés </a:t>
            </a: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Budapesten)</a:t>
            </a:r>
            <a:endParaRPr kumimoji="0" lang="hu-H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76545" y="913709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ideal temperature for the following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recreation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Budapest)</a:t>
            </a:r>
            <a:endParaRPr lang="hu-H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094706"/>
            <a:ext cx="64008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457200" y="188640"/>
            <a:ext cx="7329510" cy="6340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ideális hőmérséklet az alábbi programoknál </a:t>
            </a:r>
            <a:endParaRPr lang="hu-HU" sz="22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(üdülés a Balatonnál)</a:t>
            </a:r>
            <a:endParaRPr kumimoji="0" lang="hu-H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76545" y="913709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ideal temperature for the following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recreation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near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Lake Balaton)</a:t>
            </a:r>
            <a:endParaRPr lang="hu-H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8938" y="2314575"/>
            <a:ext cx="5826125" cy="22288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457200" y="188640"/>
            <a:ext cx="7329510" cy="6340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ideális hőmérséklet az alábbi programoknál </a:t>
            </a:r>
            <a:endParaRPr lang="hu-HU" sz="22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(üdülés kisebb tavaknál)</a:t>
            </a:r>
            <a:endParaRPr kumimoji="0" lang="hu-H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76545" y="913709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ideal temperature for the following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recreation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near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small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lakes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hu-H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8938" y="2324100"/>
            <a:ext cx="5826125" cy="22098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457200" y="188640"/>
            <a:ext cx="7329510" cy="6340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ideális hőmérséklet az alábbi programoknál </a:t>
            </a:r>
            <a:endParaRPr lang="hu-HU" sz="22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(üdülés folyók mellett)</a:t>
            </a:r>
            <a:endParaRPr kumimoji="0" lang="hu-H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76545" y="913709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ideal temperature for the following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recreation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beside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rivers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hu-H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2107" y="2265363"/>
            <a:ext cx="5919787" cy="23272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457200" y="188640"/>
            <a:ext cx="7329510" cy="6340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ideális hőmérséklet az alábbi programoknál </a:t>
            </a:r>
            <a:endParaRPr lang="hu-HU" sz="22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(üdülés gyógyfürdőkben)</a:t>
            </a:r>
            <a:endParaRPr kumimoji="0" lang="hu-H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76545" y="913709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ideal temperature for the following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recreation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hu-H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8619" y="2288382"/>
            <a:ext cx="5846762" cy="228123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457200" y="188640"/>
            <a:ext cx="7329510" cy="6340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ideális hőmérséklet az alábbi programoknál </a:t>
            </a:r>
            <a:endParaRPr lang="hu-HU" sz="22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(városlátogatás)</a:t>
            </a:r>
            <a:endParaRPr kumimoji="0" lang="hu-H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76545" y="913709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ideal temperature for the following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urban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tourism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hu-H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482" y="2331244"/>
            <a:ext cx="5761037" cy="219551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457200" y="188640"/>
            <a:ext cx="7329510" cy="6340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ideális hőmérséklet az alábbi programoknál </a:t>
            </a:r>
            <a:endParaRPr lang="hu-HU" sz="22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(erdei túra)</a:t>
            </a:r>
            <a:endParaRPr kumimoji="0" lang="hu-H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76545" y="913709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ideal temperature for the following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hiking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forest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hu-H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4144" y="2207419"/>
            <a:ext cx="6335712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457200" y="188640"/>
            <a:ext cx="7329510" cy="6340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ideális hőmérséklet az alábbi programoknál </a:t>
            </a:r>
            <a:endParaRPr lang="hu-HU" sz="22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(fesztiválok)</a:t>
            </a:r>
            <a:endParaRPr kumimoji="0" lang="hu-H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76545" y="913709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ideal temperature for the following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festivals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hu-H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3963" y="2084388"/>
            <a:ext cx="669607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457200" y="188640"/>
            <a:ext cx="6995120" cy="6340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ideális </a:t>
            </a: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utazási időszak Magyarországon az </a:t>
            </a: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alábbi </a:t>
            </a:r>
            <a:endParaRPr lang="hu-HU" sz="22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programoknál  (üdülés Budapesten)</a:t>
            </a:r>
            <a:endParaRPr kumimoji="0" lang="hu-H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76545" y="913709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ideal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travel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period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following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recreation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Budapest)</a:t>
            </a:r>
            <a:endParaRPr lang="hu-H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568575" y="1876201"/>
            <a:ext cx="400685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04000" y="1764000"/>
            <a:ext cx="8061683" cy="508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+mj-lt"/>
              </a:rPr>
              <a:t>TCI egyik fő hátránya: </a:t>
            </a:r>
            <a:r>
              <a:rPr lang="hu-HU" altLang="en-US" sz="2000" b="1" dirty="0" err="1" smtClean="0">
                <a:solidFill>
                  <a:srgbClr val="C00000"/>
                </a:solidFill>
                <a:latin typeface="+mj-lt"/>
              </a:rPr>
              <a:t>CI</a:t>
            </a:r>
            <a:r>
              <a:rPr lang="hu-HU" altLang="en-US" sz="2000" b="1" baseline="-25000" dirty="0" err="1" smtClean="0">
                <a:solidFill>
                  <a:srgbClr val="C00000"/>
                </a:solidFill>
                <a:latin typeface="+mj-lt"/>
              </a:rPr>
              <a:t>d</a:t>
            </a:r>
            <a:r>
              <a:rPr lang="hu-HU" altLang="en-US" sz="2000" b="1" dirty="0" smtClean="0">
                <a:solidFill>
                  <a:srgbClr val="C00000"/>
                </a:solidFill>
                <a:latin typeface="+mj-lt"/>
              </a:rPr>
              <a:t> és </a:t>
            </a:r>
            <a:r>
              <a:rPr lang="hu-HU" altLang="en-US" sz="2000" b="1" dirty="0" err="1" smtClean="0">
                <a:solidFill>
                  <a:srgbClr val="C00000"/>
                </a:solidFill>
                <a:latin typeface="+mj-lt"/>
              </a:rPr>
              <a:t>CI</a:t>
            </a:r>
            <a:r>
              <a:rPr lang="hu-HU" altLang="en-US" sz="2000" b="1" baseline="-25000" dirty="0" err="1" smtClean="0">
                <a:solidFill>
                  <a:srgbClr val="C00000"/>
                </a:solidFill>
                <a:latin typeface="+mj-lt"/>
              </a:rPr>
              <a:t>a</a:t>
            </a:r>
            <a:r>
              <a:rPr lang="hu-HU" altLang="en-US" sz="2000" b="1" dirty="0" smtClean="0">
                <a:solidFill>
                  <a:srgbClr val="C00000"/>
                </a:solidFill>
                <a:latin typeface="+mj-lt"/>
              </a:rPr>
              <a:t> csak T–RH kombináción alapul</a:t>
            </a:r>
            <a:endParaRPr lang="hu-HU" sz="2000" b="1" dirty="0" smtClean="0">
              <a:solidFill>
                <a:srgbClr val="C00000"/>
              </a:solidFill>
              <a:latin typeface="+mj-lt"/>
            </a:endParaRPr>
          </a:p>
          <a:p>
            <a:pPr algn="r"/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shortcoming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TCI: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</a:t>
            </a:r>
            <a:r>
              <a:rPr lang="hu-HU" b="1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</a:t>
            </a:r>
            <a:r>
              <a:rPr lang="hu-HU" b="1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based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T–RH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only</a:t>
            </a:r>
            <a:endParaRPr lang="hu-HU" b="1" dirty="0" smtClean="0">
              <a:solidFill>
                <a:srgbClr val="C00000"/>
              </a:solidFill>
            </a:endParaRPr>
          </a:p>
          <a:p>
            <a:endParaRPr lang="hu-HU" sz="2400" b="1" dirty="0" smtClean="0">
              <a:solidFill>
                <a:srgbClr val="C00000"/>
              </a:solidFill>
            </a:endParaRPr>
          </a:p>
          <a:p>
            <a:r>
              <a:rPr lang="hu-HU" sz="2000" b="1" dirty="0" err="1" smtClean="0">
                <a:solidFill>
                  <a:srgbClr val="C00000"/>
                </a:solidFill>
              </a:rPr>
              <a:t>CI</a:t>
            </a:r>
            <a:r>
              <a:rPr lang="hu-HU" sz="2000" b="1" baseline="-25000" dirty="0" err="1" smtClean="0">
                <a:solidFill>
                  <a:srgbClr val="C00000"/>
                </a:solidFill>
              </a:rPr>
              <a:t>d</a:t>
            </a:r>
            <a:r>
              <a:rPr lang="hu-HU" sz="2000" b="1" dirty="0" smtClean="0">
                <a:solidFill>
                  <a:srgbClr val="C00000"/>
                </a:solidFill>
              </a:rPr>
              <a:t> és </a:t>
            </a:r>
            <a:r>
              <a:rPr lang="hu-HU" sz="2000" b="1" dirty="0" err="1" smtClean="0">
                <a:solidFill>
                  <a:srgbClr val="C00000"/>
                </a:solidFill>
              </a:rPr>
              <a:t>CI</a:t>
            </a:r>
            <a:r>
              <a:rPr lang="hu-HU" sz="2000" b="1" baseline="-25000" dirty="0" err="1" smtClean="0">
                <a:solidFill>
                  <a:srgbClr val="C00000"/>
                </a:solidFill>
              </a:rPr>
              <a:t>a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 smtClean="0">
                <a:solidFill>
                  <a:srgbClr val="C00000"/>
                </a:solidFill>
                <a:sym typeface="Symbol"/>
              </a:rPr>
              <a:t> PET – fiziológiailag ekvivalens hőmérséklet; </a:t>
            </a:r>
          </a:p>
          <a:p>
            <a:r>
              <a:rPr lang="hu-HU" sz="2000" b="1" dirty="0" smtClean="0">
                <a:solidFill>
                  <a:srgbClr val="C00000"/>
                </a:solidFill>
                <a:sym typeface="Symbol"/>
              </a:rPr>
              <a:t>új értékelő pontrendszer kidolgozása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pPr algn="r"/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</a:t>
            </a:r>
            <a:r>
              <a:rPr lang="hu-HU" b="1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</a:t>
            </a:r>
            <a:r>
              <a:rPr lang="hu-HU" b="1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→ 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 –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Physiologically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Equivalent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Temperature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pPr algn="r"/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rating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score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hu-HU" sz="2400" b="1" dirty="0" smtClean="0">
              <a:solidFill>
                <a:srgbClr val="C00000"/>
              </a:solidFill>
            </a:endParaRPr>
          </a:p>
          <a:p>
            <a:r>
              <a:rPr lang="hu-HU" sz="2000" b="1" dirty="0" smtClean="0">
                <a:solidFill>
                  <a:srgbClr val="C00000"/>
                </a:solidFill>
              </a:rPr>
              <a:t>Új </a:t>
            </a:r>
            <a:r>
              <a:rPr lang="hu-HU" sz="2000" b="1" dirty="0" err="1" smtClean="0">
                <a:solidFill>
                  <a:srgbClr val="C00000"/>
                </a:solidFill>
              </a:rPr>
              <a:t>CI</a:t>
            </a:r>
            <a:r>
              <a:rPr lang="hu-HU" sz="2000" b="1" baseline="-25000" dirty="0" err="1" smtClean="0">
                <a:solidFill>
                  <a:srgbClr val="C00000"/>
                </a:solidFill>
              </a:rPr>
              <a:t>d</a:t>
            </a:r>
            <a:r>
              <a:rPr lang="hu-HU" sz="2000" b="1" dirty="0" smtClean="0">
                <a:solidFill>
                  <a:srgbClr val="C00000"/>
                </a:solidFill>
              </a:rPr>
              <a:t> és </a:t>
            </a:r>
            <a:r>
              <a:rPr lang="hu-HU" sz="2000" b="1" dirty="0" err="1" smtClean="0">
                <a:solidFill>
                  <a:srgbClr val="C00000"/>
                </a:solidFill>
              </a:rPr>
              <a:t>CI</a:t>
            </a:r>
            <a:r>
              <a:rPr lang="hu-HU" sz="2000" b="1" baseline="-25000" dirty="0" err="1" smtClean="0">
                <a:solidFill>
                  <a:srgbClr val="C00000"/>
                </a:solidFill>
              </a:rPr>
              <a:t>a</a:t>
            </a:r>
            <a:r>
              <a:rPr lang="hu-HU" sz="2000" b="1" dirty="0" smtClean="0">
                <a:solidFill>
                  <a:srgbClr val="C00000"/>
                </a:solidFill>
              </a:rPr>
              <a:t>:</a:t>
            </a:r>
            <a:r>
              <a:rPr lang="hu-HU" sz="2000" b="1" baseline="-25000" dirty="0" smtClean="0">
                <a:solidFill>
                  <a:srgbClr val="C00000"/>
                </a:solidFill>
              </a:rPr>
              <a:t> </a:t>
            </a:r>
            <a:r>
              <a:rPr lang="hu-HU" sz="2000" b="1" dirty="0" smtClean="0">
                <a:solidFill>
                  <a:srgbClr val="C00000"/>
                </a:solidFill>
              </a:rPr>
              <a:t>napi</a:t>
            </a:r>
            <a:r>
              <a:rPr lang="hu-HU" sz="2000" b="1" baseline="-25000" dirty="0" smtClean="0">
                <a:solidFill>
                  <a:srgbClr val="C00000"/>
                </a:solidFill>
              </a:rPr>
              <a:t> </a:t>
            </a:r>
            <a:r>
              <a:rPr lang="hu-HU" sz="2000" b="1" dirty="0" err="1" smtClean="0">
                <a:solidFill>
                  <a:srgbClr val="C00000"/>
                </a:solidFill>
              </a:rPr>
              <a:t>PET</a:t>
            </a:r>
            <a:r>
              <a:rPr lang="hu-HU" sz="2000" b="1" baseline="-25000" dirty="0" err="1" smtClean="0">
                <a:solidFill>
                  <a:srgbClr val="C00000"/>
                </a:solidFill>
              </a:rPr>
              <a:t>max</a:t>
            </a:r>
            <a:r>
              <a:rPr lang="hu-HU" sz="2000" b="1" dirty="0" smtClean="0">
                <a:solidFill>
                  <a:srgbClr val="C00000"/>
                </a:solidFill>
              </a:rPr>
              <a:t> és </a:t>
            </a:r>
            <a:r>
              <a:rPr lang="hu-HU" sz="2000" b="1" dirty="0" err="1" smtClean="0">
                <a:solidFill>
                  <a:srgbClr val="C00000"/>
                </a:solidFill>
              </a:rPr>
              <a:t>PET</a:t>
            </a:r>
            <a:r>
              <a:rPr lang="hu-HU" sz="2000" b="1" baseline="-25000" dirty="0" err="1" smtClean="0">
                <a:solidFill>
                  <a:srgbClr val="C00000"/>
                </a:solidFill>
              </a:rPr>
              <a:t>átlag</a:t>
            </a:r>
            <a:endParaRPr lang="hu-HU" sz="200" b="1" i="1" baseline="-25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</a:t>
            </a:r>
            <a:r>
              <a:rPr lang="hu-HU" b="1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</a:t>
            </a:r>
            <a:r>
              <a:rPr lang="hu-HU" b="1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daily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</a:t>
            </a:r>
            <a:r>
              <a:rPr lang="hu-HU" b="1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max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</a:t>
            </a:r>
            <a:r>
              <a:rPr lang="hu-HU" b="1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mean</a:t>
            </a:r>
            <a:endParaRPr lang="hu-HU" b="1" i="1" baseline="-25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hu-HU" sz="24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u-HU" altLang="en-US" sz="2000" b="1" dirty="0" smtClean="0">
                <a:solidFill>
                  <a:srgbClr val="C00000"/>
                </a:solidFill>
                <a:latin typeface="+mj-lt"/>
              </a:rPr>
              <a:t>A magyar lakosság évszakos hőérzeti sajátosságainak meghatározása és integrálása a TCI indexbe</a:t>
            </a:r>
            <a:endParaRPr lang="hu-HU" sz="20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r"/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Reveal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seasonal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thermal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perception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patterns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Hungarians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their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incorporation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into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TCI</a:t>
            </a:r>
          </a:p>
          <a:p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50115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 smtClean="0">
                <a:solidFill>
                  <a:srgbClr val="C00000"/>
                </a:solidFill>
              </a:rPr>
              <a:t>módosított </a:t>
            </a:r>
            <a:r>
              <a:rPr lang="hu-HU" sz="3000" b="1" dirty="0" err="1" smtClean="0">
                <a:solidFill>
                  <a:srgbClr val="C00000"/>
                </a:solidFill>
              </a:rPr>
              <a:t>Tourism</a:t>
            </a:r>
            <a:r>
              <a:rPr lang="hu-HU" sz="3000" b="1" dirty="0" smtClean="0">
                <a:solidFill>
                  <a:srgbClr val="C00000"/>
                </a:solidFill>
              </a:rPr>
              <a:t> </a:t>
            </a:r>
            <a:r>
              <a:rPr lang="hu-HU" sz="3000" b="1" dirty="0" err="1" smtClean="0">
                <a:solidFill>
                  <a:srgbClr val="C00000"/>
                </a:solidFill>
              </a:rPr>
              <a:t>Climatic</a:t>
            </a:r>
            <a:r>
              <a:rPr lang="hu-HU" sz="3000" b="1" dirty="0" smtClean="0">
                <a:solidFill>
                  <a:srgbClr val="C00000"/>
                </a:solidFill>
              </a:rPr>
              <a:t> Index (</a:t>
            </a:r>
            <a:r>
              <a:rPr lang="hu-HU" sz="3000" b="1" dirty="0" err="1" smtClean="0">
                <a:solidFill>
                  <a:srgbClr val="C00000"/>
                </a:solidFill>
              </a:rPr>
              <a:t>mTCI</a:t>
            </a:r>
            <a:r>
              <a:rPr lang="hu-HU" sz="3000" b="1" dirty="0" smtClean="0">
                <a:solidFill>
                  <a:srgbClr val="C00000"/>
                </a:solidFill>
              </a:rPr>
              <a:t>)</a:t>
            </a:r>
            <a:endParaRPr lang="hu-HU" sz="3000" b="1" dirty="0">
              <a:solidFill>
                <a:srgbClr val="C00000"/>
              </a:solidFill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modified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Tourism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Climatic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Index (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mTCI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endParaRPr lang="hu-HU" sz="14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7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457200" y="188640"/>
            <a:ext cx="6995120" cy="6340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ideális </a:t>
            </a: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utazási időszak Magyarországon az </a:t>
            </a: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alábbi </a:t>
            </a:r>
            <a:endParaRPr lang="hu-HU" sz="22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programoknál  (üdülés a Balatonnál)</a:t>
            </a:r>
            <a:endParaRPr kumimoji="0" lang="hu-H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76545" y="913709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ideal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travel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period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following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recreation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near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Lake Balaton)</a:t>
            </a:r>
            <a:endParaRPr lang="hu-H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393727" y="1744439"/>
            <a:ext cx="40068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457200" y="188640"/>
            <a:ext cx="6995120" cy="6340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ideális </a:t>
            </a: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utazási időszak Magyarországon az </a:t>
            </a: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alábbi </a:t>
            </a:r>
            <a:endParaRPr lang="hu-HU" sz="22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programoknál  (üdülés kisebb tavaknál)</a:t>
            </a:r>
            <a:endParaRPr kumimoji="0" lang="hu-H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76545" y="913709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ideal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travel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period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following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recreation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near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small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lakes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hu-H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432745" y="1967856"/>
            <a:ext cx="400685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457200" y="188640"/>
            <a:ext cx="6995120" cy="6340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ideális </a:t>
            </a: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utazási időszak Magyarországon az </a:t>
            </a: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alábbi </a:t>
            </a:r>
            <a:endParaRPr lang="hu-HU" sz="22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programoknál  (üdülés gyógyfürdőkben)</a:t>
            </a:r>
            <a:endParaRPr kumimoji="0" lang="hu-H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76545" y="913709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ideal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travel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period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following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recreation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hu-H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870422"/>
            <a:ext cx="3533775" cy="40068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457200" y="188640"/>
            <a:ext cx="6995120" cy="6340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ideális </a:t>
            </a: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utazási időszak Magyarországon az </a:t>
            </a: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alábbi </a:t>
            </a:r>
            <a:endParaRPr lang="hu-HU" sz="22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programoknál  (városlátogatás)</a:t>
            </a:r>
            <a:endParaRPr kumimoji="0" lang="hu-H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76545" y="913709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ideal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travel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period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following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urban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tourism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hu-H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813718"/>
            <a:ext cx="382270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457200" y="188640"/>
            <a:ext cx="6995120" cy="6340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ideális </a:t>
            </a: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utazási időszak Magyarországon az </a:t>
            </a: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alábbi </a:t>
            </a:r>
            <a:endParaRPr lang="hu-HU" sz="22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programoknál  (erdei túra)</a:t>
            </a:r>
            <a:endParaRPr kumimoji="0" lang="hu-H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76545" y="908720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ideal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travel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period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following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hiking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forest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hu-H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b="2533"/>
          <a:stretch>
            <a:fillRect/>
          </a:stretch>
        </p:blipFill>
        <p:spPr bwMode="auto">
          <a:xfrm rot="16200000">
            <a:off x="2503427" y="1864481"/>
            <a:ext cx="3921125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457200" y="188640"/>
            <a:ext cx="6995120" cy="6340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ideális </a:t>
            </a: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utazási időszak Magyarországon az </a:t>
            </a: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alábbi </a:t>
            </a:r>
            <a:endParaRPr lang="hu-HU" sz="22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programoknál  (gyalogtúra)</a:t>
            </a:r>
            <a:endParaRPr kumimoji="0" lang="hu-H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76545" y="913709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ideal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travel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period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following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walking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tour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hu-H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813718"/>
            <a:ext cx="3744416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457200" y="188640"/>
            <a:ext cx="6995120" cy="6340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ideális </a:t>
            </a: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utazási időszak Magyarországon az </a:t>
            </a: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alábbi </a:t>
            </a: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programoknál  (fesztiválok)</a:t>
            </a:r>
            <a:endParaRPr kumimoji="0" lang="hu-H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76545" y="913709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ideal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travel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period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following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festivals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hu-H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460563" y="1893627"/>
            <a:ext cx="400685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457200" y="274638"/>
            <a:ext cx="6995120" cy="6340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hu-H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utazásról szóló döntés időpontja az utazás előtt</a:t>
            </a:r>
            <a:endParaRPr kumimoji="0" lang="hu-H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ecision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the date of travel before the journey</a:t>
            </a:r>
            <a:endParaRPr lang="hu-H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800" y="2201863"/>
            <a:ext cx="82804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288" y="0"/>
            <a:ext cx="2271712" cy="1454150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8" name="Cím 1"/>
          <p:cNvSpPr txBox="1">
            <a:spLocks/>
          </p:cNvSpPr>
          <p:nvPr/>
        </p:nvSpPr>
        <p:spPr>
          <a:xfrm>
            <a:off x="320400" y="1692000"/>
            <a:ext cx="8617084" cy="1226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Turizmus és éghajlatváltozás</a:t>
            </a:r>
            <a:r>
              <a:rPr lang="hu-HU" sz="4000" b="1" dirty="0" smtClean="0">
                <a:solidFill>
                  <a:srgbClr val="C00000"/>
                </a:solidFill>
              </a:rPr>
              <a:t/>
            </a:r>
            <a:br>
              <a:rPr lang="hu-HU" sz="4000" b="1" dirty="0" smtClean="0">
                <a:solidFill>
                  <a:srgbClr val="C00000"/>
                </a:solidFill>
              </a:rPr>
            </a:br>
            <a:r>
              <a:rPr lang="hu-HU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ÖSSZEFOGLALÁS – ÉRTÉKELÉS</a:t>
            </a:r>
            <a:endParaRPr lang="hu-HU" sz="2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Cím 1"/>
          <p:cNvSpPr txBox="1">
            <a:spLocks/>
          </p:cNvSpPr>
          <p:nvPr/>
        </p:nvSpPr>
        <p:spPr>
          <a:xfrm>
            <a:off x="320401" y="3006005"/>
            <a:ext cx="8617084" cy="927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hu-HU" sz="3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Tourism</a:t>
            </a:r>
            <a:r>
              <a:rPr lang="hu-HU" sz="3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and </a:t>
            </a:r>
            <a:r>
              <a:rPr lang="hu-HU" sz="3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climate</a:t>
            </a:r>
            <a:r>
              <a:rPr lang="hu-HU" sz="3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hu-HU" sz="3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change</a:t>
            </a:r>
            <a:endParaRPr lang="hu-HU" sz="3000" b="1" i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algn="r">
              <a:spcBef>
                <a:spcPct val="0"/>
              </a:spcBef>
            </a:pPr>
            <a:r>
              <a:rPr lang="hu-H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SUMMARY - CONCLUSIONS</a:t>
            </a:r>
            <a:endParaRPr lang="hu-HU" sz="20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Csoportba foglalás 21"/>
          <p:cNvGrpSpPr/>
          <p:nvPr/>
        </p:nvGrpSpPr>
        <p:grpSpPr>
          <a:xfrm>
            <a:off x="0" y="0"/>
            <a:ext cx="9144000" cy="1635328"/>
            <a:chOff x="0" y="0"/>
            <a:chExt cx="9144000" cy="1635328"/>
          </a:xfrm>
        </p:grpSpPr>
        <p:pic>
          <p:nvPicPr>
            <p:cNvPr id="15" name="Kép 14" descr="Curve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88224" y="0"/>
              <a:ext cx="2555776" cy="1635328"/>
            </a:xfrm>
            <a:prstGeom prst="rect">
              <a:avLst/>
            </a:prstGeom>
          </p:spPr>
        </p:pic>
        <p:cxnSp>
          <p:nvCxnSpPr>
            <p:cNvPr id="19" name="Egyenes összekötő 18"/>
            <p:cNvCxnSpPr/>
            <p:nvPr/>
          </p:nvCxnSpPr>
          <p:spPr>
            <a:xfrm flipH="1">
              <a:off x="0" y="1628800"/>
              <a:ext cx="687625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99265" y="2124000"/>
            <a:ext cx="7772400" cy="803520"/>
          </a:xfrm>
        </p:spPr>
        <p:txBody>
          <a:bodyPr>
            <a:normAutofit/>
          </a:bodyPr>
          <a:lstStyle/>
          <a:p>
            <a:pPr algn="l"/>
            <a:r>
              <a:rPr lang="hu-HU" sz="4000" b="1" dirty="0" smtClean="0">
                <a:solidFill>
                  <a:srgbClr val="C00000"/>
                </a:solidFill>
              </a:rPr>
              <a:t>Köszönjük a figyelmet!</a:t>
            </a:r>
            <a:endParaRPr lang="hu-HU" sz="4000" b="1" dirty="0">
              <a:solidFill>
                <a:srgbClr val="C00000"/>
              </a:solidFill>
            </a:endParaRPr>
          </a:p>
        </p:txBody>
      </p:sp>
      <p:pic>
        <p:nvPicPr>
          <p:cNvPr id="12" name="Kép 11" descr="EEA Grant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6393715" y="386750"/>
            <a:ext cx="1328635" cy="792000"/>
          </a:xfrm>
          <a:prstGeom prst="rect">
            <a:avLst/>
          </a:prstGeom>
        </p:spPr>
      </p:pic>
      <p:pic>
        <p:nvPicPr>
          <p:cNvPr id="23" name="Kép 22" descr="KRITeR_logo_vegle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6905" y="341745"/>
            <a:ext cx="1198583" cy="792000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475" y="386750"/>
            <a:ext cx="21483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ím 1"/>
          <p:cNvSpPr txBox="1">
            <a:spLocks/>
          </p:cNvSpPr>
          <p:nvPr/>
        </p:nvSpPr>
        <p:spPr>
          <a:xfrm>
            <a:off x="715035" y="2808000"/>
            <a:ext cx="7772400" cy="585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hu-HU" sz="3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Thank</a:t>
            </a:r>
            <a:r>
              <a:rPr lang="hu-HU" sz="3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hu-HU" sz="3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you</a:t>
            </a:r>
            <a:r>
              <a:rPr lang="hu-HU" sz="3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hu-HU" sz="3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for</a:t>
            </a:r>
            <a:r>
              <a:rPr lang="hu-HU" sz="3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hu-HU" sz="3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your</a:t>
            </a:r>
            <a:r>
              <a:rPr lang="hu-HU" sz="3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hu-HU" sz="3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attention</a:t>
            </a:r>
            <a:r>
              <a:rPr lang="hu-HU" sz="3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!</a:t>
            </a:r>
            <a:endParaRPr lang="fr-FR" sz="30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877084" y="4869160"/>
            <a:ext cx="3583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altLang="hu-H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Web: </a:t>
            </a:r>
            <a:endParaRPr lang="hu-HU" altLang="hu-H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altLang="en-US" b="1" dirty="0" smtClean="0">
                <a:solidFill>
                  <a:srgbClr val="C00000"/>
                </a:solidFill>
              </a:rPr>
              <a:t>nater.mfgi.hu</a:t>
            </a:r>
            <a:endParaRPr lang="hu-HU" altLang="en-US" b="1" dirty="0" smtClean="0">
              <a:solidFill>
                <a:srgbClr val="C00000"/>
              </a:solidFill>
            </a:endParaRPr>
          </a:p>
          <a:p>
            <a:pPr algn="r"/>
            <a:r>
              <a:rPr lang="hu-HU" altLang="hu-HU" b="1" dirty="0" err="1" smtClean="0">
                <a:solidFill>
                  <a:srgbClr val="C00000"/>
                </a:solidFill>
              </a:rPr>
              <a:t>krit</a:t>
            </a:r>
            <a:r>
              <a:rPr lang="en-US" altLang="en-US" b="1" dirty="0" err="1">
                <a:solidFill>
                  <a:srgbClr val="C00000"/>
                </a:solidFill>
              </a:rPr>
              <a:t>er.m</a:t>
            </a:r>
            <a:r>
              <a:rPr lang="hu-HU" altLang="en-US" b="1" dirty="0">
                <a:solidFill>
                  <a:srgbClr val="C00000"/>
                </a:solidFill>
              </a:rPr>
              <a:t>et</a:t>
            </a:r>
            <a:r>
              <a:rPr lang="en-US" altLang="en-US" b="1" dirty="0" smtClean="0">
                <a:solidFill>
                  <a:srgbClr val="C00000"/>
                </a:solidFill>
              </a:rPr>
              <a:t>.</a:t>
            </a:r>
            <a:r>
              <a:rPr lang="en-US" altLang="en-US" b="1" dirty="0" err="1" smtClean="0">
                <a:solidFill>
                  <a:srgbClr val="C00000"/>
                </a:solidFill>
              </a:rPr>
              <a:t>hu</a:t>
            </a:r>
            <a:endParaRPr lang="en-US" altLang="hu-HU" b="1" dirty="0">
              <a:solidFill>
                <a:srgbClr val="C00000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1331640" y="3861048"/>
            <a:ext cx="2180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Németh Ákos</a:t>
            </a:r>
          </a:p>
          <a:p>
            <a:r>
              <a:rPr lang="hu-HU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nemeth.a</a:t>
            </a:r>
            <a:r>
              <a:rPr lang="hu-HU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hu-HU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</a:t>
            </a:r>
            <a:r>
              <a:rPr lang="hu-HU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1306172" y="4509120"/>
            <a:ext cx="3409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Kovács Attila</a:t>
            </a:r>
          </a:p>
          <a:p>
            <a:pPr algn="ctr"/>
            <a:r>
              <a:rPr lang="hu-HU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kovacsattila</a:t>
            </a:r>
            <a:r>
              <a:rPr lang="hu-HU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hu-HU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geo.u-szeged</a:t>
            </a:r>
            <a:r>
              <a:rPr lang="hu-HU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1306172" y="5157192"/>
            <a:ext cx="2988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Forman Balázs</a:t>
            </a:r>
            <a:endParaRPr lang="hu-HU" b="1" dirty="0" smtClean="0">
              <a:solidFill>
                <a:srgbClr val="C00000"/>
              </a:solidFill>
            </a:endParaRPr>
          </a:p>
          <a:p>
            <a:pPr algn="ctr"/>
            <a:r>
              <a:rPr lang="hu-HU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balazsforman</a:t>
            </a:r>
            <a:r>
              <a:rPr lang="hu-HU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hu-HU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gmail.com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86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4334" y="1643050"/>
            <a:ext cx="2866840" cy="202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6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000" y="4950000"/>
            <a:ext cx="1656121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50000"/>
            <a:ext cx="1781307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9685" y="4950000"/>
            <a:ext cx="1604315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50115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 smtClean="0">
                <a:solidFill>
                  <a:srgbClr val="C00000"/>
                </a:solidFill>
              </a:rPr>
              <a:t>módosított </a:t>
            </a:r>
            <a:r>
              <a:rPr lang="hu-HU" sz="3000" b="1" dirty="0" err="1" smtClean="0">
                <a:solidFill>
                  <a:srgbClr val="C00000"/>
                </a:solidFill>
              </a:rPr>
              <a:t>Tourism</a:t>
            </a:r>
            <a:r>
              <a:rPr lang="hu-HU" sz="3000" b="1" dirty="0" smtClean="0">
                <a:solidFill>
                  <a:srgbClr val="C00000"/>
                </a:solidFill>
              </a:rPr>
              <a:t> </a:t>
            </a:r>
            <a:r>
              <a:rPr lang="hu-HU" sz="3000" b="1" dirty="0" err="1" smtClean="0">
                <a:solidFill>
                  <a:srgbClr val="C00000"/>
                </a:solidFill>
              </a:rPr>
              <a:t>Climatic</a:t>
            </a:r>
            <a:r>
              <a:rPr lang="hu-HU" sz="3000" b="1" dirty="0" smtClean="0">
                <a:solidFill>
                  <a:srgbClr val="C00000"/>
                </a:solidFill>
              </a:rPr>
              <a:t> Index (</a:t>
            </a:r>
            <a:r>
              <a:rPr lang="hu-HU" sz="3000" b="1" dirty="0" err="1" smtClean="0">
                <a:solidFill>
                  <a:srgbClr val="C00000"/>
                </a:solidFill>
              </a:rPr>
              <a:t>mTCI</a:t>
            </a:r>
            <a:r>
              <a:rPr lang="hu-HU" sz="3000" b="1" dirty="0" smtClean="0">
                <a:solidFill>
                  <a:srgbClr val="C00000"/>
                </a:solidFill>
              </a:rPr>
              <a:t>)</a:t>
            </a:r>
            <a:endParaRPr lang="hu-HU" sz="3000" b="1" dirty="0">
              <a:solidFill>
                <a:srgbClr val="C00000"/>
              </a:solidFill>
            </a:endParaRPr>
          </a:p>
        </p:txBody>
      </p:sp>
      <p:sp>
        <p:nvSpPr>
          <p:cNvPr id="21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modified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Tourism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Climatic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Index (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mTCI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endParaRPr lang="hu-HU" sz="14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7" name="Kép 26" descr="D:\_0_munka\a_PUBLIKACIOK\2016X_IJB_Kantor_Kovacs_HunSeasonalExposure\Uj-abrak\Fig.2_SztIstvan-2012-10-03_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0000" y="4950000"/>
            <a:ext cx="2672705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4000" y="4950000"/>
            <a:ext cx="1632149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252000" y="1584001"/>
            <a:ext cx="5463008" cy="177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30000"/>
              <a:buNone/>
              <a:defRPr/>
            </a:pPr>
            <a:r>
              <a:rPr lang="hu-HU" altLang="hu-HU" sz="1700" b="1" dirty="0" smtClean="0">
                <a:solidFill>
                  <a:srgbClr val="C00000"/>
                </a:solidFill>
                <a:latin typeface="Cambria" pitchFamily="18" charset="0"/>
              </a:rPr>
              <a:t>Minta: terepi humánkomfort felmérés, Szeged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30000"/>
              <a:buNone/>
              <a:defRPr/>
            </a:pPr>
            <a:r>
              <a:rPr lang="hu-HU" altLang="hu-HU" sz="1700" b="1" dirty="0" smtClean="0">
                <a:solidFill>
                  <a:srgbClr val="C00000"/>
                </a:solidFill>
                <a:latin typeface="Cambria" pitchFamily="18" charset="0"/>
              </a:rPr>
              <a:t>(2011–2012 és 2015, 78 nap, hat helyszín)</a:t>
            </a: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30000"/>
              <a:buNone/>
              <a:defRPr/>
            </a:pPr>
            <a:r>
              <a:rPr 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Database</a:t>
            </a:r>
            <a:r>
              <a:rPr 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outdoor</a:t>
            </a:r>
            <a:r>
              <a:rPr 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human </a:t>
            </a:r>
            <a:r>
              <a:rPr 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comfort</a:t>
            </a:r>
            <a:r>
              <a:rPr 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survey</a:t>
            </a:r>
            <a:r>
              <a:rPr 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Szeged </a:t>
            </a: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30000"/>
              <a:buNone/>
              <a:defRPr/>
            </a:pPr>
            <a:r>
              <a:rPr 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(2011–2012 and 2015, 78 </a:t>
            </a:r>
            <a:r>
              <a:rPr 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days</a:t>
            </a:r>
            <a:r>
              <a:rPr 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six</a:t>
            </a:r>
            <a:r>
              <a:rPr 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places</a:t>
            </a:r>
            <a:r>
              <a:rPr 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hu-HU" altLang="hu-HU" sz="16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30000"/>
              <a:buNone/>
              <a:defRPr/>
            </a:pPr>
            <a:endParaRPr lang="hu-HU" altLang="hu-HU" sz="10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30000"/>
              <a:buNone/>
              <a:defRPr/>
            </a:pPr>
            <a:r>
              <a:rPr lang="hu-HU" altLang="hu-HU" sz="1700" b="1" dirty="0" smtClean="0">
                <a:solidFill>
                  <a:srgbClr val="C00000"/>
                </a:solidFill>
                <a:latin typeface="Cambria" pitchFamily="18" charset="0"/>
              </a:rPr>
              <a:t>→ </a:t>
            </a:r>
            <a:r>
              <a:rPr lang="hu-HU" altLang="hu-HU" sz="1700" b="1" dirty="0" err="1" smtClean="0">
                <a:solidFill>
                  <a:srgbClr val="C00000"/>
                </a:solidFill>
                <a:latin typeface="Cambria" pitchFamily="18" charset="0"/>
              </a:rPr>
              <a:t>mikroklímamérés</a:t>
            </a:r>
            <a:endParaRPr lang="hu-HU" altLang="hu-HU" sz="17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30000"/>
              <a:buNone/>
              <a:defRPr/>
            </a:pPr>
            <a:r>
              <a:rPr lang="hu-HU" altLang="hu-HU" sz="1700" b="1" dirty="0" smtClean="0">
                <a:solidFill>
                  <a:srgbClr val="C00000"/>
                </a:solidFill>
                <a:latin typeface="Cambria" pitchFamily="18" charset="0"/>
              </a:rPr>
              <a:t>→ kérdőíves felmérés: termikus viszonyok értékelése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252000" y="3240000"/>
            <a:ext cx="3962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SzPct val="130000"/>
              <a:defRPr/>
            </a:pPr>
            <a:r>
              <a:rPr lang="hu-HU" altLang="hu-H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→</a:t>
            </a:r>
            <a:r>
              <a:rPr lang="hu-HU" altLang="hu-HU" sz="16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hu-HU" alt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microclimate</a:t>
            </a:r>
            <a:r>
              <a:rPr lang="hu-HU" alt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hu-HU" alt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measurement</a:t>
            </a:r>
            <a:endParaRPr lang="hu-HU" altLang="hu-HU" sz="16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marL="342900" indent="-342900" algn="r">
              <a:buSzPct val="130000"/>
              <a:defRPr/>
            </a:pPr>
            <a:r>
              <a:rPr lang="hu-HU" alt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		</a:t>
            </a:r>
            <a:r>
              <a:rPr lang="hu-HU" altLang="hu-H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→</a:t>
            </a:r>
            <a:r>
              <a:rPr lang="hu-HU" altLang="hu-HU" sz="16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hu-HU" alt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questionnaires</a:t>
            </a:r>
            <a:r>
              <a:rPr lang="hu-HU" alt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: </a:t>
            </a:r>
            <a:r>
              <a:rPr lang="hu-HU" alt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assessment</a:t>
            </a:r>
            <a:r>
              <a:rPr lang="hu-HU" alt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of </a:t>
            </a:r>
            <a:r>
              <a:rPr lang="hu-HU" alt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thermal</a:t>
            </a:r>
            <a:r>
              <a:rPr lang="hu-HU" alt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hu-HU" alt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conditions</a:t>
            </a:r>
            <a:endParaRPr lang="hu-HU" altLang="hu-HU" sz="1600" b="1" i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9" name="Rectangle 5"/>
          <p:cNvSpPr txBox="1">
            <a:spLocks noChangeArrowheads="1"/>
          </p:cNvSpPr>
          <p:nvPr/>
        </p:nvSpPr>
        <p:spPr bwMode="auto">
          <a:xfrm>
            <a:off x="252000" y="4104000"/>
            <a:ext cx="3962810" cy="127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30000"/>
              <a:buNone/>
              <a:defRPr/>
            </a:pPr>
            <a:r>
              <a:rPr lang="hu-HU" altLang="hu-HU" sz="1700" b="1" dirty="0" smtClean="0">
                <a:solidFill>
                  <a:srgbClr val="C00000"/>
                </a:solidFill>
                <a:latin typeface="Cambria" pitchFamily="18" charset="0"/>
              </a:rPr>
              <a:t>Csatolás, </a:t>
            </a:r>
            <a:r>
              <a:rPr lang="hu-HU" altLang="hu-HU" sz="1700" b="1" dirty="0" err="1" smtClean="0">
                <a:solidFill>
                  <a:srgbClr val="C00000"/>
                </a:solidFill>
                <a:latin typeface="Cambria" pitchFamily="18" charset="0"/>
              </a:rPr>
              <a:t>PET-számítás</a:t>
            </a:r>
            <a:r>
              <a:rPr lang="hu-HU" altLang="hu-HU" sz="1700" b="1" dirty="0" smtClean="0">
                <a:solidFill>
                  <a:srgbClr val="C00000"/>
                </a:solidFill>
                <a:latin typeface="Cambria" pitchFamily="18" charset="0"/>
              </a:rPr>
              <a:t> → N=5805  </a:t>
            </a: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30000"/>
              <a:buNone/>
              <a:defRPr/>
            </a:pPr>
            <a:r>
              <a:rPr lang="hu-HU" alt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Attachment</a:t>
            </a:r>
            <a:r>
              <a:rPr lang="hu-HU" alt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, PET </a:t>
            </a:r>
            <a:r>
              <a:rPr lang="hu-HU" alt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calculation</a:t>
            </a:r>
            <a:r>
              <a:rPr lang="hu-HU" alt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hu-HU" altLang="hu-H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→ N=5805</a:t>
            </a:r>
            <a:r>
              <a:rPr lang="hu-HU" alt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endParaRPr lang="hu-HU" altLang="hu-HU" sz="16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30000"/>
              <a:buNone/>
              <a:defRPr/>
            </a:pPr>
            <a:endParaRPr lang="hu-HU" altLang="hu-HU" sz="14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6875" y="3805222"/>
            <a:ext cx="4494300" cy="9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114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50115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 smtClean="0">
                <a:solidFill>
                  <a:srgbClr val="C00000"/>
                </a:solidFill>
              </a:rPr>
              <a:t>módosított </a:t>
            </a:r>
            <a:r>
              <a:rPr lang="hu-HU" sz="3000" b="1" dirty="0" err="1" smtClean="0">
                <a:solidFill>
                  <a:srgbClr val="C00000"/>
                </a:solidFill>
              </a:rPr>
              <a:t>Tourism</a:t>
            </a:r>
            <a:r>
              <a:rPr lang="hu-HU" sz="3000" b="1" dirty="0" smtClean="0">
                <a:solidFill>
                  <a:srgbClr val="C00000"/>
                </a:solidFill>
              </a:rPr>
              <a:t> </a:t>
            </a:r>
            <a:r>
              <a:rPr lang="hu-HU" sz="3000" b="1" dirty="0" err="1" smtClean="0">
                <a:solidFill>
                  <a:srgbClr val="C00000"/>
                </a:solidFill>
              </a:rPr>
              <a:t>Climatic</a:t>
            </a:r>
            <a:r>
              <a:rPr lang="hu-HU" sz="3000" b="1" dirty="0" smtClean="0">
                <a:solidFill>
                  <a:srgbClr val="C00000"/>
                </a:solidFill>
              </a:rPr>
              <a:t> Index (</a:t>
            </a:r>
            <a:r>
              <a:rPr lang="hu-HU" sz="3000" b="1" dirty="0" err="1" smtClean="0">
                <a:solidFill>
                  <a:srgbClr val="C00000"/>
                </a:solidFill>
              </a:rPr>
              <a:t>mTCI</a:t>
            </a:r>
            <a:r>
              <a:rPr lang="hu-HU" sz="3000" b="1" dirty="0" smtClean="0">
                <a:solidFill>
                  <a:srgbClr val="C00000"/>
                </a:solidFill>
              </a:rPr>
              <a:t>)</a:t>
            </a:r>
            <a:endParaRPr lang="hu-HU" sz="3000" b="1" dirty="0">
              <a:solidFill>
                <a:srgbClr val="C00000"/>
              </a:solidFill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modified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Tourism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Climatic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Index (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mTCI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endParaRPr lang="hu-HU" sz="14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04000" y="1764000"/>
            <a:ext cx="80616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altLang="hu-HU" sz="2000" b="1" dirty="0" smtClean="0">
                <a:solidFill>
                  <a:srgbClr val="C00000"/>
                </a:solidFill>
              </a:rPr>
              <a:t>Lineáris és négyzetes regresszió a magyar lakosság átlagos hőérzet-szavazatai (TSV) és a PET között, évszakonként</a:t>
            </a:r>
          </a:p>
          <a:p>
            <a:pPr algn="r"/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Linear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quadratic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regression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between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mean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thermal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sensation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vote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(TSV) of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Hungarians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vs. PET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seasons</a:t>
            </a:r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49" y="3204000"/>
            <a:ext cx="9072000" cy="341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57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50115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 smtClean="0">
                <a:solidFill>
                  <a:srgbClr val="C00000"/>
                </a:solidFill>
              </a:rPr>
              <a:t>módosított </a:t>
            </a:r>
            <a:r>
              <a:rPr lang="hu-HU" sz="3000" b="1" dirty="0" err="1" smtClean="0">
                <a:solidFill>
                  <a:srgbClr val="C00000"/>
                </a:solidFill>
              </a:rPr>
              <a:t>Tourism</a:t>
            </a:r>
            <a:r>
              <a:rPr lang="hu-HU" sz="3000" b="1" dirty="0" smtClean="0">
                <a:solidFill>
                  <a:srgbClr val="C00000"/>
                </a:solidFill>
              </a:rPr>
              <a:t> </a:t>
            </a:r>
            <a:r>
              <a:rPr lang="hu-HU" sz="3000" b="1" dirty="0" err="1" smtClean="0">
                <a:solidFill>
                  <a:srgbClr val="C00000"/>
                </a:solidFill>
              </a:rPr>
              <a:t>Climatic</a:t>
            </a:r>
            <a:r>
              <a:rPr lang="hu-HU" sz="3000" b="1" dirty="0" smtClean="0">
                <a:solidFill>
                  <a:srgbClr val="C00000"/>
                </a:solidFill>
              </a:rPr>
              <a:t> Index (</a:t>
            </a:r>
            <a:r>
              <a:rPr lang="hu-HU" sz="3000" b="1" dirty="0" err="1" smtClean="0">
                <a:solidFill>
                  <a:srgbClr val="C00000"/>
                </a:solidFill>
              </a:rPr>
              <a:t>mTCI</a:t>
            </a:r>
            <a:r>
              <a:rPr lang="hu-HU" sz="3000" b="1" dirty="0" smtClean="0">
                <a:solidFill>
                  <a:srgbClr val="C00000"/>
                </a:solidFill>
              </a:rPr>
              <a:t>)</a:t>
            </a:r>
            <a:endParaRPr lang="hu-HU" sz="3000" b="1" dirty="0">
              <a:solidFill>
                <a:srgbClr val="C00000"/>
              </a:solidFill>
            </a:endParaRPr>
          </a:p>
        </p:txBody>
      </p:sp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modified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Tourism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Climatic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Index (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mTCI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endParaRPr lang="hu-HU" sz="14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3924000" y="1812491"/>
            <a:ext cx="2535895" cy="4861930"/>
            <a:chOff x="3924000" y="1812491"/>
            <a:chExt cx="2535895" cy="486193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000"/>
            <a:stretch/>
          </p:blipFill>
          <p:spPr bwMode="auto">
            <a:xfrm>
              <a:off x="3924000" y="1812491"/>
              <a:ext cx="2535895" cy="4861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églalap 17"/>
            <p:cNvSpPr/>
            <p:nvPr/>
          </p:nvSpPr>
          <p:spPr>
            <a:xfrm>
              <a:off x="4243858" y="1864568"/>
              <a:ext cx="3600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None/>
              </a:pPr>
              <a:r>
                <a:rPr lang="hu-HU" sz="1600" b="1" dirty="0">
                  <a:solidFill>
                    <a:srgbClr val="C00000"/>
                  </a:solidFill>
                  <a:latin typeface="+mj-lt"/>
                  <a:sym typeface="Wingdings" pitchFamily="2" charset="2"/>
                </a:rPr>
                <a:t>1</a:t>
              </a:r>
              <a:r>
                <a:rPr lang="hu-HU" sz="1600" b="1" dirty="0" smtClean="0">
                  <a:solidFill>
                    <a:srgbClr val="C00000"/>
                  </a:solidFill>
                  <a:latin typeface="+mj-lt"/>
                  <a:sym typeface="Wingdings" pitchFamily="2" charset="2"/>
                </a:rPr>
                <a:t>.</a:t>
              </a:r>
              <a:endParaRPr lang="hu-HU" sz="1600" b="1" i="1" dirty="0">
                <a:solidFill>
                  <a:srgbClr val="00B050"/>
                </a:solidFill>
                <a:latin typeface="+mj-lt"/>
              </a:endParaRP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6459895" y="4211320"/>
            <a:ext cx="2535894" cy="2463101"/>
            <a:chOff x="6459895" y="4211320"/>
            <a:chExt cx="2535894" cy="246310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 t="49339"/>
            <a:stretch/>
          </p:blipFill>
          <p:spPr bwMode="auto">
            <a:xfrm>
              <a:off x="6459895" y="4211320"/>
              <a:ext cx="2535894" cy="2463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églalap 18"/>
            <p:cNvSpPr/>
            <p:nvPr/>
          </p:nvSpPr>
          <p:spPr>
            <a:xfrm>
              <a:off x="6822250" y="4401036"/>
              <a:ext cx="3600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None/>
              </a:pPr>
              <a:r>
                <a:rPr lang="hu-HU" sz="1600" b="1" dirty="0">
                  <a:solidFill>
                    <a:srgbClr val="C00000"/>
                  </a:solidFill>
                  <a:latin typeface="+mj-lt"/>
                  <a:sym typeface="Wingdings" pitchFamily="2" charset="2"/>
                </a:rPr>
                <a:t>2</a:t>
              </a:r>
              <a:r>
                <a:rPr lang="hu-HU" sz="1600" b="1" dirty="0" smtClean="0">
                  <a:solidFill>
                    <a:srgbClr val="C00000"/>
                  </a:solidFill>
                  <a:latin typeface="+mj-lt"/>
                  <a:sym typeface="Wingdings" pitchFamily="2" charset="2"/>
                </a:rPr>
                <a:t>.</a:t>
              </a:r>
              <a:endParaRPr lang="hu-HU" sz="1600" b="1" i="1" dirty="0">
                <a:solidFill>
                  <a:srgbClr val="00B050"/>
                </a:solidFill>
                <a:latin typeface="+mj-lt"/>
              </a:endParaRPr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6459895" y="1812491"/>
            <a:ext cx="2535894" cy="2398829"/>
            <a:chOff x="6459895" y="1812491"/>
            <a:chExt cx="2535894" cy="239882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 b="50661"/>
            <a:stretch/>
          </p:blipFill>
          <p:spPr bwMode="auto">
            <a:xfrm>
              <a:off x="6459895" y="1812491"/>
              <a:ext cx="2535894" cy="2398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églalap 19"/>
            <p:cNvSpPr/>
            <p:nvPr/>
          </p:nvSpPr>
          <p:spPr>
            <a:xfrm>
              <a:off x="6822250" y="1864568"/>
              <a:ext cx="3600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None/>
              </a:pPr>
              <a:r>
                <a:rPr lang="hu-HU" sz="1600" b="1" dirty="0">
                  <a:solidFill>
                    <a:srgbClr val="C00000"/>
                  </a:solidFill>
                  <a:latin typeface="+mj-lt"/>
                  <a:sym typeface="Wingdings" pitchFamily="2" charset="2"/>
                </a:rPr>
                <a:t>3</a:t>
              </a:r>
              <a:r>
                <a:rPr lang="hu-HU" sz="1600" b="1" dirty="0" smtClean="0">
                  <a:solidFill>
                    <a:srgbClr val="C00000"/>
                  </a:solidFill>
                  <a:latin typeface="+mj-lt"/>
                  <a:sym typeface="Wingdings" pitchFamily="2" charset="2"/>
                </a:rPr>
                <a:t>.</a:t>
              </a:r>
              <a:endParaRPr lang="hu-HU" sz="1600" b="1" i="1" dirty="0">
                <a:solidFill>
                  <a:srgbClr val="00B050"/>
                </a:solidFill>
                <a:latin typeface="+mj-lt"/>
              </a:endParaRPr>
            </a:p>
          </p:txBody>
        </p:sp>
      </p:grpSp>
      <p:sp>
        <p:nvSpPr>
          <p:cNvPr id="14" name="Téglalap 13"/>
          <p:cNvSpPr/>
          <p:nvPr/>
        </p:nvSpPr>
        <p:spPr>
          <a:xfrm>
            <a:off x="287999" y="5286388"/>
            <a:ext cx="486006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None/>
            </a:pPr>
            <a:r>
              <a:rPr lang="hu-HU" sz="1800" b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1. </a:t>
            </a:r>
            <a:r>
              <a:rPr lang="hu-HU" b="1" dirty="0" smtClean="0">
                <a:solidFill>
                  <a:srgbClr val="C00000"/>
                </a:solidFill>
                <a:latin typeface="+mj-lt"/>
                <a:sym typeface="Wingdings" pitchFamily="2" charset="2"/>
              </a:rPr>
              <a:t>é</a:t>
            </a:r>
            <a:r>
              <a:rPr lang="hu-HU" sz="1800" b="1" dirty="0" smtClean="0">
                <a:solidFill>
                  <a:srgbClr val="C00000"/>
                </a:solidFill>
                <a:latin typeface="+mj-lt"/>
              </a:rPr>
              <a:t>rtékelő pont/</a:t>
            </a:r>
            <a:r>
              <a:rPr lang="hu-H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rating</a:t>
            </a:r>
            <a:r>
              <a:rPr lang="hu-H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hu-H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score</a:t>
            </a:r>
            <a:r>
              <a:rPr lang="hu-H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hu-HU" sz="1800" b="1" dirty="0">
                <a:solidFill>
                  <a:srgbClr val="C00000"/>
                </a:solidFill>
                <a:latin typeface="+mj-lt"/>
              </a:rPr>
              <a:t>= f(TSV)</a:t>
            </a:r>
          </a:p>
          <a:p>
            <a:pPr marL="228600" indent="-228600">
              <a:buNone/>
            </a:pPr>
            <a:r>
              <a:rPr lang="hu-HU" sz="1800" b="1" dirty="0">
                <a:solidFill>
                  <a:srgbClr val="C00000"/>
                </a:solidFill>
                <a:latin typeface="+mj-lt"/>
              </a:rPr>
              <a:t>2. </a:t>
            </a:r>
            <a:r>
              <a:rPr lang="hu-HU" sz="1800" b="1" dirty="0" smtClean="0">
                <a:solidFill>
                  <a:srgbClr val="C00000"/>
                </a:solidFill>
                <a:latin typeface="+mj-lt"/>
              </a:rPr>
              <a:t>átlagos TSV/</a:t>
            </a:r>
            <a:r>
              <a:rPr lang="hu-H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mean</a:t>
            </a:r>
            <a:r>
              <a:rPr lang="hu-H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TSV</a:t>
            </a:r>
            <a:r>
              <a:rPr lang="hu-HU" sz="16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sz="1800" b="1" dirty="0">
                <a:solidFill>
                  <a:srgbClr val="C00000"/>
                </a:solidFill>
                <a:latin typeface="+mj-lt"/>
              </a:rPr>
              <a:t>= g(PET)</a:t>
            </a:r>
          </a:p>
          <a:p>
            <a:pPr marL="228600" indent="-228600">
              <a:buNone/>
            </a:pPr>
            <a:r>
              <a:rPr lang="hu-HU" sz="1800" b="1" dirty="0">
                <a:solidFill>
                  <a:srgbClr val="C00000"/>
                </a:solidFill>
                <a:latin typeface="+mj-lt"/>
              </a:rPr>
              <a:t>3. </a:t>
            </a:r>
            <a:r>
              <a:rPr lang="hu-HU" sz="1800" b="1" dirty="0" smtClean="0">
                <a:solidFill>
                  <a:srgbClr val="C00000"/>
                </a:solidFill>
                <a:latin typeface="+mj-lt"/>
              </a:rPr>
              <a:t>é</a:t>
            </a:r>
            <a:r>
              <a:rPr lang="hu-HU" b="1" dirty="0" smtClean="0">
                <a:solidFill>
                  <a:srgbClr val="C00000"/>
                </a:solidFill>
                <a:latin typeface="+mj-lt"/>
              </a:rPr>
              <a:t>rtékelő pont</a:t>
            </a:r>
            <a:r>
              <a:rPr lang="hu-HU" sz="1800" b="1" dirty="0" smtClean="0">
                <a:solidFill>
                  <a:srgbClr val="C00000"/>
                </a:solidFill>
                <a:latin typeface="+mj-lt"/>
              </a:rPr>
              <a:t>/</a:t>
            </a:r>
            <a:r>
              <a:rPr lang="hu-H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rating</a:t>
            </a:r>
            <a:r>
              <a:rPr lang="hu-H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hu-H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score</a:t>
            </a:r>
            <a:r>
              <a:rPr lang="hu-HU" sz="16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sz="1800" b="1" dirty="0" smtClean="0">
                <a:solidFill>
                  <a:srgbClr val="C00000"/>
                </a:solidFill>
                <a:latin typeface="+mj-lt"/>
              </a:rPr>
              <a:t>= f(TSV=g(PET))</a:t>
            </a:r>
          </a:p>
          <a:p>
            <a:pPr marL="228600" indent="-228600">
              <a:buNone/>
            </a:pPr>
            <a:r>
              <a:rPr lang="hu-HU" altLang="hu-HU" sz="2000" b="1" dirty="0" smtClean="0">
                <a:solidFill>
                  <a:srgbClr val="00B050"/>
                </a:solidFill>
              </a:rPr>
              <a:t>→</a:t>
            </a:r>
            <a:r>
              <a:rPr lang="hu-HU" sz="18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hu-HU" sz="1800" b="1" i="1" dirty="0" smtClean="0">
                <a:solidFill>
                  <a:srgbClr val="00B050"/>
                </a:solidFill>
                <a:latin typeface="+mj-lt"/>
              </a:rPr>
              <a:t>értékelő pont/</a:t>
            </a:r>
            <a:r>
              <a:rPr 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rating</a:t>
            </a:r>
            <a:r>
              <a:rPr lang="hu-H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hu-HU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score</a:t>
            </a:r>
            <a:r>
              <a:rPr lang="hu-HU" sz="16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sz="1800" b="1" i="1" dirty="0" smtClean="0">
                <a:solidFill>
                  <a:srgbClr val="00B050"/>
                </a:solidFill>
                <a:latin typeface="+mj-lt"/>
              </a:rPr>
              <a:t>= </a:t>
            </a:r>
            <a:r>
              <a:rPr lang="hu-HU" sz="1800" b="1" i="1" dirty="0">
                <a:solidFill>
                  <a:srgbClr val="00B050"/>
                </a:solidFill>
                <a:latin typeface="+mj-lt"/>
              </a:rPr>
              <a:t>h(PET)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88000" y="1764000"/>
            <a:ext cx="35696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altLang="hu-HU" sz="2000" b="1" dirty="0" err="1" smtClean="0">
                <a:solidFill>
                  <a:srgbClr val="C00000"/>
                </a:solidFill>
              </a:rPr>
              <a:t>PET-alapú</a:t>
            </a:r>
            <a:r>
              <a:rPr lang="hu-HU" altLang="hu-HU" sz="2000" b="1" dirty="0" smtClean="0">
                <a:solidFill>
                  <a:srgbClr val="C00000"/>
                </a:solidFill>
              </a:rPr>
              <a:t> értékelő pontok származtatása: </a:t>
            </a:r>
          </a:p>
          <a:p>
            <a:pPr>
              <a:defRPr/>
            </a:pPr>
            <a:r>
              <a:rPr lang="hu-HU" altLang="hu-HU" sz="2000" b="1" dirty="0" smtClean="0">
                <a:solidFill>
                  <a:srgbClr val="C00000"/>
                </a:solidFill>
              </a:rPr>
              <a:t>– TSV vs. pontérték és </a:t>
            </a:r>
          </a:p>
          <a:p>
            <a:pPr>
              <a:defRPr/>
            </a:pPr>
            <a:r>
              <a:rPr lang="hu-HU" altLang="hu-HU" sz="2000" b="1" dirty="0" smtClean="0">
                <a:solidFill>
                  <a:srgbClr val="C00000"/>
                </a:solidFill>
              </a:rPr>
              <a:t>– PET vs. átlagos TSV kapcsolat felhasználásával, </a:t>
            </a:r>
          </a:p>
          <a:p>
            <a:pPr>
              <a:defRPr/>
            </a:pPr>
            <a:r>
              <a:rPr lang="hu-HU" altLang="hu-HU" sz="2000" b="1" dirty="0" smtClean="0">
                <a:solidFill>
                  <a:srgbClr val="C00000"/>
                </a:solidFill>
              </a:rPr>
              <a:t>sematikusan</a:t>
            </a:r>
          </a:p>
          <a:p>
            <a:pPr algn="r"/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assigning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rating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scores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PET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of:  </a:t>
            </a:r>
          </a:p>
          <a:p>
            <a:pPr algn="r"/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TSV vs.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rating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score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</a:p>
          <a:p>
            <a:pPr algn="r"/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PET vs.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mean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TSV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relationships</a:t>
            </a:r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0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04000" y="1764000"/>
            <a:ext cx="80616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altLang="hu-HU" sz="2000" b="1" dirty="0" smtClean="0">
                <a:solidFill>
                  <a:srgbClr val="C00000"/>
                </a:solidFill>
              </a:rPr>
              <a:t>A PET értékelő pontrendszer évszakonként a magyar lakosság hőérzet-értékelése alapján</a:t>
            </a:r>
          </a:p>
          <a:p>
            <a:pPr algn="r"/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derived PET rating score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the TCI in different seasons based on the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thermal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sensation</a:t>
            </a:r>
            <a:r>
              <a:rPr lang="hu-H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patterns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Hungarians</a:t>
            </a:r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50115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 smtClean="0">
                <a:solidFill>
                  <a:srgbClr val="C00000"/>
                </a:solidFill>
              </a:rPr>
              <a:t>módosított </a:t>
            </a:r>
            <a:r>
              <a:rPr lang="hu-HU" sz="3000" b="1" dirty="0" err="1" smtClean="0">
                <a:solidFill>
                  <a:srgbClr val="C00000"/>
                </a:solidFill>
              </a:rPr>
              <a:t>Tourism</a:t>
            </a:r>
            <a:r>
              <a:rPr lang="hu-HU" sz="3000" b="1" dirty="0" smtClean="0">
                <a:solidFill>
                  <a:srgbClr val="C00000"/>
                </a:solidFill>
              </a:rPr>
              <a:t> </a:t>
            </a:r>
            <a:r>
              <a:rPr lang="hu-HU" sz="3000" b="1" dirty="0" err="1" smtClean="0">
                <a:solidFill>
                  <a:srgbClr val="C00000"/>
                </a:solidFill>
              </a:rPr>
              <a:t>Climatic</a:t>
            </a:r>
            <a:r>
              <a:rPr lang="hu-HU" sz="3000" b="1" dirty="0" smtClean="0">
                <a:solidFill>
                  <a:srgbClr val="C00000"/>
                </a:solidFill>
              </a:rPr>
              <a:t> Index (</a:t>
            </a:r>
            <a:r>
              <a:rPr lang="hu-HU" sz="3000" b="1" dirty="0" err="1" smtClean="0">
                <a:solidFill>
                  <a:srgbClr val="C00000"/>
                </a:solidFill>
              </a:rPr>
              <a:t>mTCI</a:t>
            </a:r>
            <a:r>
              <a:rPr lang="hu-HU" sz="3000" b="1" dirty="0" smtClean="0">
                <a:solidFill>
                  <a:srgbClr val="C00000"/>
                </a:solidFill>
              </a:rPr>
              <a:t>)</a:t>
            </a:r>
            <a:endParaRPr lang="hu-HU" sz="3000" b="1" dirty="0">
              <a:solidFill>
                <a:srgbClr val="C00000"/>
              </a:solidFill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modified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Tourism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Climatic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Index (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mTCI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endParaRPr lang="hu-HU" sz="14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122" y="3240000"/>
            <a:ext cx="8911373" cy="313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48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v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400" y="0"/>
            <a:ext cx="2271600" cy="1453498"/>
          </a:xfrm>
        </p:spPr>
      </p:pic>
      <p:sp>
        <p:nvSpPr>
          <p:cNvPr id="22" name="Téglalap 21"/>
          <p:cNvSpPr/>
          <p:nvPr/>
        </p:nvSpPr>
        <p:spPr>
          <a:xfrm>
            <a:off x="5607115" y="1448780"/>
            <a:ext cx="1305145" cy="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 flipH="1">
            <a:off x="0" y="1448780"/>
            <a:ext cx="700227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Kép 25" descr="EEA Gran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13" b="22577"/>
          <a:stretch>
            <a:fillRect/>
          </a:stretch>
        </p:blipFill>
        <p:spPr>
          <a:xfrm>
            <a:off x="7497325" y="503675"/>
            <a:ext cx="905888" cy="540000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50115" cy="4990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u-HU" sz="3000" b="1" dirty="0" smtClean="0">
                <a:solidFill>
                  <a:srgbClr val="C00000"/>
                </a:solidFill>
              </a:rPr>
              <a:t>TCI és </a:t>
            </a:r>
            <a:r>
              <a:rPr lang="hu-HU" sz="3000" b="1" dirty="0" err="1" smtClean="0">
                <a:solidFill>
                  <a:srgbClr val="C00000"/>
                </a:solidFill>
              </a:rPr>
              <a:t>mTCI</a:t>
            </a:r>
            <a:r>
              <a:rPr lang="hu-HU" sz="3000" b="1" dirty="0" smtClean="0">
                <a:solidFill>
                  <a:srgbClr val="C00000"/>
                </a:solidFill>
              </a:rPr>
              <a:t> – mérési adatok alapján</a:t>
            </a:r>
            <a:endParaRPr lang="hu-HU" sz="3000" b="1" dirty="0">
              <a:solidFill>
                <a:srgbClr val="C00000"/>
              </a:solidFill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76545" y="859703"/>
            <a:ext cx="6680085" cy="4990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TCI and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mTCI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–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through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measured</a:t>
            </a:r>
            <a:r>
              <a:rPr lang="hu-H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data</a:t>
            </a:r>
            <a:endParaRPr lang="hu-HU" sz="1400" b="1" i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7464" y="4158000"/>
            <a:ext cx="3815749" cy="270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252" y="1502936"/>
            <a:ext cx="3815748" cy="270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252" y="4158000"/>
            <a:ext cx="3815748" cy="2700000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170737" y="1444768"/>
            <a:ext cx="61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TCI</a:t>
            </a:r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70737" y="4111797"/>
            <a:ext cx="61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TCI</a:t>
            </a:r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8385921" y="4111797"/>
            <a:ext cx="864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 err="1" smtClean="0">
                <a:solidFill>
                  <a:srgbClr val="C00000"/>
                </a:solidFill>
              </a:rPr>
              <a:t>mTCI</a:t>
            </a:r>
            <a:endParaRPr lang="hu-H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8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2. séma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3437</TotalTime>
  <Words>3492</Words>
  <Application>Microsoft Office PowerPoint</Application>
  <PresentationFormat>Diavetítés a képernyőre (4:3 oldalarány)</PresentationFormat>
  <Paragraphs>333</Paragraphs>
  <Slides>49</Slides>
  <Notes>47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49</vt:i4>
      </vt:variant>
    </vt:vector>
  </HeadingPairs>
  <TitlesOfParts>
    <vt:vector size="50" baseType="lpstr">
      <vt:lpstr>Office-téma</vt:lpstr>
      <vt:lpstr>Turizmus és éghajlatváltozás A turisztikai potenciál vizsgálata különböző indikátorok alapján</vt:lpstr>
      <vt:lpstr>Felhasznált turisztikai klímaindexek</vt:lpstr>
      <vt:lpstr>Tourism Climatic Index (TCI) Mieczkowski, 1985</vt:lpstr>
      <vt:lpstr>módosított Tourism Climatic Index (mTCI)</vt:lpstr>
      <vt:lpstr>módosított Tourism Climatic Index (mTCI)</vt:lpstr>
      <vt:lpstr>módosított Tourism Climatic Index (mTCI)</vt:lpstr>
      <vt:lpstr>módosított Tourism Climatic Index (mTCI)</vt:lpstr>
      <vt:lpstr>módosított Tourism Climatic Index (mTCI)</vt:lpstr>
      <vt:lpstr>TCI és mTCI – mérési adatok alapján</vt:lpstr>
      <vt:lpstr>TCI és mTCI – mérési adatok alapján</vt:lpstr>
      <vt:lpstr>TCI-változás – modelladatok alapján</vt:lpstr>
      <vt:lpstr>TCI-változás – modelladatok alapján</vt:lpstr>
      <vt:lpstr>TCI-változás – modelladatok alapján</vt:lpstr>
      <vt:lpstr>TCI-változás – modelladatok alapján</vt:lpstr>
      <vt:lpstr>mTCI-változás – modelladatok alapján</vt:lpstr>
      <vt:lpstr>mTCI-változás – modelladatok alapján</vt:lpstr>
      <vt:lpstr>mTCI-változás – modelladatok alapján</vt:lpstr>
      <vt:lpstr>TCI és mTCI évi menete – Budapest</vt:lpstr>
      <vt:lpstr>Climate Index for Tourism (CIT)  de Freitas et al, 2008</vt:lpstr>
      <vt:lpstr>Climate Index for Tourism (CIT)  de Freitas et al, 2008</vt:lpstr>
      <vt:lpstr>Különböző időjárás-tipológiai mátrixok</vt:lpstr>
      <vt:lpstr>CIT különböző turisztikai tevékenységekre</vt:lpstr>
      <vt:lpstr>CIT különböző turisztikai tevékenységekre</vt:lpstr>
      <vt:lpstr>CIT változása – vízparti turizmus</vt:lpstr>
      <vt:lpstr>CIT változása – városlátogató turizmus</vt:lpstr>
      <vt:lpstr>CIT változása – kerékpáros turizmus</vt:lpstr>
      <vt:lpstr>A CIT évi menete – Siófok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Köszönjük a figyelmet!</vt:lpstr>
    </vt:vector>
  </TitlesOfParts>
  <Company>OMSZ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nemeth_a</dc:creator>
  <cp:lastModifiedBy>nemeth_a</cp:lastModifiedBy>
  <cp:revision>422</cp:revision>
  <dcterms:created xsi:type="dcterms:W3CDTF">2015-06-18T12:26:30Z</dcterms:created>
  <dcterms:modified xsi:type="dcterms:W3CDTF">2015-12-08T09:51:13Z</dcterms:modified>
</cp:coreProperties>
</file>