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8" r:id="rId3"/>
    <p:sldId id="268" r:id="rId4"/>
    <p:sldId id="267" r:id="rId5"/>
    <p:sldId id="264" r:id="rId6"/>
    <p:sldId id="281" r:id="rId7"/>
    <p:sldId id="283" r:id="rId8"/>
    <p:sldId id="282" r:id="rId9"/>
    <p:sldId id="266" r:id="rId10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4D4D"/>
    <a:srgbClr val="5F5F5F"/>
    <a:srgbClr val="003A78"/>
    <a:srgbClr val="0021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6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36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F9CAA4-D264-4AD3-B51E-D47AE9F08268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93A3F-884E-4302-BBA2-242AABBE15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6329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3A332-C4DD-40A5-9E5C-3BB6C2AFD4CC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BCEB2A-038C-4EFF-BE92-5E0974619D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68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B3B8-DB1D-437B-A210-53DF52522E7E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DA7E-FCF9-4860-9AB1-11444C9AFB8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AC043-99BE-4CF8-A454-7ACC29ED6391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8740-7C55-4C74-8D56-842AA79300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891E97-7267-4B90-AC70-B3D6C4A349B7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A5490F-43D6-4496-A131-E4F9AEA79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FDF162-C735-4FCB-9BD7-E8237A5626E0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6F34A0-4F7F-4848-9DF2-228E3BB604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E52F10-139D-4952-A377-B7FF08224CB1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629D57-AEB7-4296-ABD0-C5CB0189DB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B3C866-2730-4B54-9B91-ED466502DB0E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356867-066C-4E78-8A82-CC2B71AF4B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EB609A-F07F-4465-BFB4-78287CAC0606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99A08-7CC5-4E87-AE99-530AD361FF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CEEA83-6938-47E7-B37D-E31CCB4E4613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C8B6ED-A412-491B-AC03-CB8A5FAF05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162D234-23A2-43C6-AEA3-FF9C32F4C0A6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220256-E0BE-4748-B626-158B7B2032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A78708-BFAA-4DE0-AD29-9D0D54E73097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6F5BBBA-CF90-4DAD-B69F-82EE7893F2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DF6B-D000-4424-AB64-D710AAE5C964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45C2-5B32-4DCF-A758-BB53B393D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53F33A-E5A5-44EC-BEFD-4BB6A8139C91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6309B4-057B-471A-8EB1-ECB4F05BDB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80451E-C596-4285-96E2-74CDC7B485EC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5FD757-E6BF-41BD-8268-E025CBE93A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66972C-2AA9-44DC-91D8-797F6F249D21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37C014-D915-4BDC-AA74-46F1B65BFE5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7D23-EFA2-4C47-8DAC-47F813F27D7F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667CD-015A-49AC-A2E3-46D340CDABDA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78A15-7D7F-465F-B553-602C648860B5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F2733-6639-4BA3-BBB0-2507898E9CB3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C842-1407-4DED-808F-97C0810DD7FF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23B2E-6C81-4783-BF0B-84C36A624DDC}" type="datetimeFigureOut">
              <a:rPr lang="fr-FR"/>
              <a:pPr>
                <a:defRPr/>
              </a:pPr>
              <a:t>02/12/2015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BC6E-46C4-46DF-8DA0-681C2894E9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032" name="Image 1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1000125"/>
            <a:ext cx="9956801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8640"/>
            <a:ext cx="1690603" cy="4874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92100" y="127000"/>
            <a:ext cx="8559800" cy="6591300"/>
          </a:xfrm>
          <a:prstGeom prst="rect">
            <a:avLst/>
          </a:prstGeom>
        </p:spPr>
      </p:pic>
      <p:pic>
        <p:nvPicPr>
          <p:cNvPr id="13315" name="Image 10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404813" y="-427038"/>
            <a:ext cx="9956801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osEEAgrantsNORWAYgrants_CMJN.em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448081"/>
            <a:ext cx="249719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89526" y="253638"/>
            <a:ext cx="3001374" cy="11560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94276" y="1528638"/>
            <a:ext cx="8754474" cy="20097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hu-HU" sz="3200" b="1" dirty="0" err="1" smtClean="0">
                <a:latin typeface="Verdana" pitchFamily="34" charset="0"/>
              </a:rPr>
              <a:t>CRIGiS</a:t>
            </a:r>
            <a:r>
              <a:rPr lang="hu-HU" sz="3200" b="1" dirty="0" smtClean="0">
                <a:latin typeface="Verdana" pitchFamily="34" charset="0"/>
              </a:rPr>
              <a:t> project</a:t>
            </a:r>
            <a:r>
              <a:rPr lang="fr-FR" sz="3200" b="1" dirty="0" smtClean="0">
                <a:latin typeface="Verdana" pitchFamily="34" charset="0"/>
              </a:rPr>
              <a:t>: </a:t>
            </a:r>
            <a:br>
              <a:rPr lang="fr-FR" sz="3200" b="1" dirty="0" smtClean="0">
                <a:latin typeface="Verdana" pitchFamily="34" charset="0"/>
              </a:rPr>
            </a:br>
            <a:r>
              <a:rPr lang="en-US" sz="3200" b="1" dirty="0" smtClean="0">
                <a:latin typeface="Verdana" pitchFamily="34" charset="0"/>
              </a:rPr>
              <a:t>Vulnerability/Impact Studies with a focus on Tourism and Critical Infrastructures </a:t>
            </a:r>
            <a:endParaRPr lang="fr-FR" sz="3200" b="1" dirty="0" smtClean="0">
              <a:latin typeface="Verdana" pitchFamily="34" charset="0"/>
            </a:endParaRP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736600" y="4127500"/>
            <a:ext cx="5892800" cy="9540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r>
              <a:rPr lang="hu-HU" dirty="0" smtClean="0">
                <a:latin typeface="Verdana" pitchFamily="34" charset="0"/>
              </a:rPr>
              <a:t>Zita Bihari</a:t>
            </a:r>
            <a:r>
              <a:rPr lang="fr-FR" dirty="0" smtClean="0">
                <a:latin typeface="Verdana" pitchFamily="34" charset="0"/>
              </a:rPr>
              <a:t>, Hungarian Meteorological Service</a:t>
            </a:r>
            <a:endParaRPr lang="fr-FR" dirty="0">
              <a:latin typeface="Verdana" pitchFamily="34" charset="0"/>
            </a:endParaRP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572" y="253638"/>
            <a:ext cx="2230837" cy="82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KRITeR_logo_vegle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0459" y="88859"/>
            <a:ext cx="1335439" cy="882432"/>
          </a:xfrm>
          <a:prstGeom prst="rect">
            <a:avLst/>
          </a:prstGeom>
        </p:spPr>
      </p:pic>
      <p:pic>
        <p:nvPicPr>
          <p:cNvPr id="7" name="Kép 6" descr="EEA+Grants+-+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51" y="253638"/>
            <a:ext cx="1275000" cy="1275000"/>
          </a:xfrm>
          <a:prstGeom prst="rect">
            <a:avLst/>
          </a:prstGeom>
        </p:spPr>
      </p:pic>
      <p:pic>
        <p:nvPicPr>
          <p:cNvPr id="9" name="Kép 8" descr="logo-re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575" y="381000"/>
            <a:ext cx="2867025" cy="44767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4720" y="538998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 l="4724" t="2362" b="4724"/>
          <a:stretch>
            <a:fillRect/>
          </a:stretch>
        </p:blipFill>
        <p:spPr bwMode="auto">
          <a:xfrm>
            <a:off x="5173959" y="5389984"/>
            <a:ext cx="129203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OMSZ_logo-100x1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4968" y="5389984"/>
            <a:ext cx="933333" cy="1260000"/>
          </a:xfrm>
          <a:prstGeom prst="rect">
            <a:avLst/>
          </a:prstGeom>
        </p:spPr>
      </p:pic>
      <p:pic>
        <p:nvPicPr>
          <p:cNvPr id="13" name="Picture 5" descr="okk-1"/>
          <p:cNvPicPr>
            <a:picLocks noChangeAspect="1" noChangeArrowheads="1"/>
          </p:cNvPicPr>
          <p:nvPr/>
        </p:nvPicPr>
        <p:blipFill>
          <a:blip r:embed="rId9" cstate="print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08" t="5077" r="16636" b="10153"/>
          <a:stretch>
            <a:fillRect/>
          </a:stretch>
        </p:blipFill>
        <p:spPr bwMode="auto">
          <a:xfrm>
            <a:off x="2259007" y="5389984"/>
            <a:ext cx="1591719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304800" y="1577975"/>
            <a:ext cx="850582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Duration of the project: 30.04.2015.-31.12.2015.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Budget: 196 000 EUR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Consortium: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Hungarian Meteorological Service (OMSZ)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National Centre of Environmental Health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(OKK)</a:t>
            </a: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National Directorate General for Disaster Management, Ministry of the Interior</a:t>
            </a: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University of Szeged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Department of Climatology and Landscape Ecology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(SZTE)</a:t>
            </a: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32385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u-HU" sz="2400" dirty="0" smtClean="0">
                <a:latin typeface="Arial" pitchFamily="34" charset="0"/>
                <a:cs typeface="Arial" pitchFamily="34" charset="0"/>
              </a:rPr>
              <a:t>Main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data</a:t>
            </a:r>
            <a:endParaRPr lang="fr-FR" sz="2400" dirty="0">
              <a:latin typeface="Verdana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62626" y="-114300"/>
            <a:ext cx="2117724" cy="895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EEA+Grants+-+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825" y="-123825"/>
            <a:ext cx="952500" cy="952500"/>
          </a:xfrm>
          <a:prstGeom prst="rect">
            <a:avLst/>
          </a:prstGeom>
        </p:spPr>
      </p:pic>
      <p:pic>
        <p:nvPicPr>
          <p:cNvPr id="6" name="Kép 5" descr="KRITeR_logo_vegle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9375" y="104775"/>
            <a:ext cx="643922" cy="425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34290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project</a:t>
            </a:r>
            <a:endParaRPr lang="fr-FR" sz="2400" dirty="0">
              <a:latin typeface="Verdana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62626" y="-114300"/>
            <a:ext cx="2117724" cy="895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EEA+Grants+-+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825" y="-123825"/>
            <a:ext cx="952500" cy="952500"/>
          </a:xfrm>
          <a:prstGeom prst="rect">
            <a:avLst/>
          </a:prstGeom>
        </p:spPr>
      </p:pic>
      <p:pic>
        <p:nvPicPr>
          <p:cNvPr id="6" name="Kép 5" descr="KRITeR_logo_vegle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9375" y="104775"/>
            <a:ext cx="643922" cy="425491"/>
          </a:xfrm>
          <a:prstGeom prst="rect">
            <a:avLst/>
          </a:prstGeom>
        </p:spPr>
      </p:pic>
      <p:pic>
        <p:nvPicPr>
          <p:cNvPr id="7" name="Kép 6" descr="WPs_C12_hu-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170" y="1440256"/>
            <a:ext cx="6411326" cy="4928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8"/>
          <p:cNvSpPr txBox="1">
            <a:spLocks noChangeArrowheads="1"/>
          </p:cNvSpPr>
          <p:nvPr/>
        </p:nvSpPr>
        <p:spPr bwMode="auto">
          <a:xfrm>
            <a:off x="323850" y="1577975"/>
            <a:ext cx="84963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Determination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of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climate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and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impact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indicators</a:t>
            </a:r>
            <a:endParaRPr lang="hu-H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Calculation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of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climate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indicators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on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the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base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of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observed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data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for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the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NAGIS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grid</a:t>
            </a:r>
            <a:endParaRPr lang="hu-HU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Determination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of a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connection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between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tha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climate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and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impact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indicators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, test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for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some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pilot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region</a:t>
            </a:r>
            <a:endParaRPr lang="hu-HU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Determination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of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climate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indicators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in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the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future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(2021-2050, 2071-2100)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for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the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NAGIS </a:t>
            </a: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grid</a:t>
            </a:r>
            <a:endParaRPr lang="hu-HU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Establishment of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the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impact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indicators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in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the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future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on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the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base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of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the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disclosed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connections</a:t>
            </a:r>
            <a:endParaRPr lang="hu-HU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Analysis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of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the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changes</a:t>
            </a:r>
            <a:endParaRPr lang="fr-FR" sz="2000" dirty="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276225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Methodology</a:t>
            </a:r>
            <a:endParaRPr lang="fr-FR" sz="2400" dirty="0">
              <a:latin typeface="Verdana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62626" y="-114300"/>
            <a:ext cx="2117724" cy="895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EEA+Grants+-+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825" y="-123825"/>
            <a:ext cx="952500" cy="952500"/>
          </a:xfrm>
          <a:prstGeom prst="rect">
            <a:avLst/>
          </a:prstGeom>
        </p:spPr>
      </p:pic>
      <p:pic>
        <p:nvPicPr>
          <p:cNvPr id="6" name="Kép 5" descr="KRITeR_logo_vegle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9375" y="104775"/>
            <a:ext cx="643922" cy="425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32385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Dissemination</a:t>
            </a:r>
            <a:endParaRPr lang="fr-FR" sz="2400" dirty="0">
              <a:latin typeface="Verdana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62626" y="-114300"/>
            <a:ext cx="2117724" cy="895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EEA+Grants+-+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825" y="-123825"/>
            <a:ext cx="952500" cy="952500"/>
          </a:xfrm>
          <a:prstGeom prst="rect">
            <a:avLst/>
          </a:prstGeom>
        </p:spPr>
      </p:pic>
      <p:pic>
        <p:nvPicPr>
          <p:cNvPr id="6" name="Kép 5" descr="KRITeR_logo_vegle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9375" y="104775"/>
            <a:ext cx="643922" cy="425491"/>
          </a:xfrm>
          <a:prstGeom prst="rect">
            <a:avLst/>
          </a:prstGeom>
        </p:spPr>
      </p:pic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209549" y="1162049"/>
            <a:ext cx="903922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buFont typeface="Arial" charset="0"/>
              <a:buChar char="•"/>
            </a:pPr>
            <a:r>
              <a:rPr lang="hu-H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Kickoff</a:t>
            </a:r>
            <a:r>
              <a:rPr lang="hu-H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 meeting, 11.06.2015.</a:t>
            </a:r>
          </a:p>
          <a:p>
            <a:pPr indent="-342900">
              <a:lnSpc>
                <a:spcPct val="150000"/>
              </a:lnSpc>
              <a:buFont typeface="Arial" charset="0"/>
              <a:buChar char="•"/>
            </a:pP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Workshop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for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end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users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, 22.06.2015.</a:t>
            </a:r>
          </a:p>
          <a:p>
            <a:pPr indent="-342900">
              <a:lnSpc>
                <a:spcPct val="150000"/>
              </a:lnSpc>
              <a:buFont typeface="Arial" charset="0"/>
              <a:buChar char="•"/>
            </a:pP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Leaflet</a:t>
            </a:r>
            <a:endParaRPr lang="fr-FR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indent="-342900">
              <a:lnSpc>
                <a:spcPct val="150000"/>
              </a:lnSpc>
              <a:buFont typeface="Arial" charset="0"/>
              <a:buChar char="•"/>
            </a:pP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Web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page</a:t>
            </a:r>
            <a:endParaRPr lang="hu-HU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indent="-342900">
              <a:lnSpc>
                <a:spcPct val="150000"/>
              </a:lnSpc>
              <a:buFont typeface="Arial" charset="0"/>
              <a:buChar char="•"/>
            </a:pP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Newsletter</a:t>
            </a:r>
            <a:endParaRPr lang="hu-HU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indent="-342900">
              <a:lnSpc>
                <a:spcPct val="150000"/>
              </a:lnSpc>
              <a:buFont typeface="Arial" charset="0"/>
              <a:buChar char="•"/>
            </a:pP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Final</a:t>
            </a:r>
            <a:r>
              <a:rPr lang="hu-HU" sz="20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publication</a:t>
            </a:r>
            <a:endParaRPr lang="hu-HU" sz="20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indent="-342900">
              <a:lnSpc>
                <a:spcPct val="150000"/>
              </a:lnSpc>
              <a:buFont typeface="Arial" charset="0"/>
              <a:buChar char="•"/>
            </a:pPr>
            <a:r>
              <a:rPr lang="hu-HU" sz="2000" dirty="0" err="1" smtClean="0">
                <a:solidFill>
                  <a:srgbClr val="4D4D4D"/>
                </a:solidFill>
                <a:latin typeface="Verdana" pitchFamily="34" charset="0"/>
              </a:rPr>
              <a:t>Conferences</a:t>
            </a:r>
            <a:endParaRPr lang="hu-HU" sz="2000" dirty="0" smtClean="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oneTexte 8"/>
          <p:cNvSpPr txBox="1">
            <a:spLocks noChangeArrowheads="1"/>
          </p:cNvSpPr>
          <p:nvPr/>
        </p:nvSpPr>
        <p:spPr bwMode="auto">
          <a:xfrm>
            <a:off x="323850" y="323850"/>
            <a:ext cx="5194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Conferences</a:t>
            </a:r>
            <a:endParaRPr lang="fr-FR" sz="2400" dirty="0">
              <a:latin typeface="Verdana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762626" y="-114300"/>
            <a:ext cx="2117724" cy="89535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 descr="EEA+Grants+-+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825" y="-123825"/>
            <a:ext cx="952500" cy="952500"/>
          </a:xfrm>
          <a:prstGeom prst="rect">
            <a:avLst/>
          </a:prstGeom>
        </p:spPr>
      </p:pic>
      <p:pic>
        <p:nvPicPr>
          <p:cNvPr id="6" name="Kép 5" descr="KRITeR_logo_vegle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9375" y="104775"/>
            <a:ext cx="643922" cy="425491"/>
          </a:xfrm>
          <a:prstGeom prst="rect">
            <a:avLst/>
          </a:prstGeom>
        </p:spPr>
      </p:pic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209550" y="1162049"/>
            <a:ext cx="862012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3" indent="-342900">
              <a:lnSpc>
                <a:spcPct val="150000"/>
              </a:lnSpc>
            </a:pP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"Our Common Future Under Climate Change", P</a:t>
            </a:r>
            <a:r>
              <a:rPr lang="hu-HU" sz="1600" dirty="0" err="1" smtClean="0">
                <a:solidFill>
                  <a:srgbClr val="4D4D4D"/>
                </a:solidFill>
                <a:latin typeface="Verdana" pitchFamily="34" charset="0"/>
              </a:rPr>
              <a:t>ari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s, 07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-10.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07.2015. </a:t>
            </a:r>
            <a:endParaRPr lang="hu-HU" sz="16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914400" lvl="3" indent="-342900">
              <a:lnSpc>
                <a:spcPct val="150000"/>
              </a:lnSpc>
            </a:pP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EMS 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Annual Meeting &amp; 12th European Conference on Applications of Meteorology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S</a:t>
            </a:r>
            <a:r>
              <a:rPr lang="hu-HU" sz="1600" dirty="0" err="1" smtClean="0">
                <a:solidFill>
                  <a:srgbClr val="4D4D4D"/>
                </a:solidFill>
                <a:latin typeface="Verdana" pitchFamily="34" charset="0"/>
              </a:rPr>
              <a:t>ophia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en-US" sz="1600" dirty="0" err="1" smtClean="0">
                <a:solidFill>
                  <a:srgbClr val="4D4D4D"/>
                </a:solidFill>
                <a:latin typeface="Verdana" pitchFamily="34" charset="0"/>
              </a:rPr>
              <a:t>Bulg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a</a:t>
            </a:r>
            <a:r>
              <a:rPr lang="en-US" sz="1600" dirty="0" err="1" smtClean="0">
                <a:solidFill>
                  <a:srgbClr val="4D4D4D"/>
                </a:solidFill>
                <a:latin typeface="Verdana" pitchFamily="34" charset="0"/>
              </a:rPr>
              <a:t>ria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0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7–11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.09.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2015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.</a:t>
            </a:r>
            <a:endParaRPr lang="hu-HU" sz="16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914400" lvl="3" indent="-342900">
              <a:lnSpc>
                <a:spcPct val="150000"/>
              </a:lnSpc>
            </a:pP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Workshop on Regional Climate Projections and their Use in Impacts and Risk Analysis Studies,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São José dos Campos, Bra</a:t>
            </a:r>
            <a:r>
              <a:rPr lang="hu-HU" sz="1600" dirty="0" err="1" smtClean="0">
                <a:solidFill>
                  <a:srgbClr val="4D4D4D"/>
                </a:solidFill>
                <a:latin typeface="Verdana" pitchFamily="34" charset="0"/>
              </a:rPr>
              <a:t>si</a:t>
            </a:r>
            <a:r>
              <a:rPr lang="en-US" sz="1600" dirty="0" err="1" smtClean="0">
                <a:solidFill>
                  <a:srgbClr val="4D4D4D"/>
                </a:solidFill>
                <a:latin typeface="Verdana" pitchFamily="34" charset="0"/>
              </a:rPr>
              <a:t>lia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15-18.09.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2015. </a:t>
            </a:r>
            <a:endParaRPr lang="hu-HU" sz="16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914400" lvl="3" indent="-342900">
              <a:lnSpc>
                <a:spcPct val="150000"/>
              </a:lnSpc>
            </a:pP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4th 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International Conference on Climate, Tourism and Recreation, </a:t>
            </a:r>
            <a:r>
              <a:rPr lang="en-US" sz="1600" dirty="0" err="1" smtClean="0">
                <a:solidFill>
                  <a:srgbClr val="4D4D4D"/>
                </a:solidFill>
                <a:latin typeface="Verdana" pitchFamily="34" charset="0"/>
              </a:rPr>
              <a:t>Ista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n</a:t>
            </a:r>
            <a:r>
              <a:rPr lang="en-US" sz="1600" dirty="0" err="1" smtClean="0">
                <a:solidFill>
                  <a:srgbClr val="4D4D4D"/>
                </a:solidFill>
                <a:latin typeface="Verdana" pitchFamily="34" charset="0"/>
              </a:rPr>
              <a:t>bul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, 16-20.09.2015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.</a:t>
            </a:r>
          </a:p>
          <a:p>
            <a:pPr marL="914400" lvl="3" indent="-342900">
              <a:lnSpc>
                <a:spcPct val="150000"/>
              </a:lnSpc>
            </a:pP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Magyar </a:t>
            </a:r>
            <a:r>
              <a:rPr lang="hu-HU" sz="1600" dirty="0" err="1" smtClean="0">
                <a:solidFill>
                  <a:srgbClr val="4D4D4D"/>
                </a:solidFill>
                <a:latin typeface="Verdana" pitchFamily="34" charset="0"/>
              </a:rPr>
              <a:t>Higiénikusok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 Társasága X. 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Kongresszusa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6-8.10.2015, Eger, Hungary</a:t>
            </a:r>
          </a:p>
          <a:p>
            <a:pPr marL="914400" lvl="3" indent="-342900">
              <a:lnSpc>
                <a:spcPct val="150000"/>
              </a:lnSpc>
            </a:pP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Data 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Management 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Workshop, 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St </a:t>
            </a:r>
            <a:r>
              <a:rPr lang="en-US" sz="1600" dirty="0" err="1" smtClean="0">
                <a:solidFill>
                  <a:srgbClr val="4D4D4D"/>
                </a:solidFill>
                <a:latin typeface="Verdana" pitchFamily="34" charset="0"/>
              </a:rPr>
              <a:t>Gallen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28-30.10.2015.</a:t>
            </a:r>
          </a:p>
          <a:p>
            <a:pPr marL="914400" lvl="3" indent="-342900">
              <a:lnSpc>
                <a:spcPct val="150000"/>
              </a:lnSpc>
            </a:pP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"Innovations 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in Climate 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Services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 </a:t>
            </a:r>
            <a:r>
              <a:rPr lang="hu-HU" sz="1600" dirty="0" err="1" smtClean="0">
                <a:solidFill>
                  <a:srgbClr val="4D4D4D"/>
                </a:solidFill>
                <a:latin typeface="Verdana" pitchFamily="34" charset="0"/>
              </a:rPr>
              <a:t>workshop</a:t>
            </a:r>
            <a:r>
              <a:rPr lang="en-US" sz="1600" dirty="0" smtClean="0">
                <a:solidFill>
                  <a:srgbClr val="4D4D4D"/>
                </a:solidFill>
                <a:latin typeface="Verdana" pitchFamily="34" charset="0"/>
              </a:rPr>
              <a:t>"</a:t>
            </a:r>
            <a:r>
              <a:rPr lang="hu-HU" sz="1600" dirty="0" smtClean="0">
                <a:solidFill>
                  <a:srgbClr val="4D4D4D"/>
                </a:solidFill>
                <a:latin typeface="Verdana" pitchFamily="34" charset="0"/>
              </a:rPr>
              <a:t>, </a:t>
            </a:r>
            <a:r>
              <a:rPr lang="nl-NL" sz="1600" dirty="0" smtClean="0">
                <a:solidFill>
                  <a:srgbClr val="4D4D4D"/>
                </a:solidFill>
                <a:latin typeface="Verdana" pitchFamily="34" charset="0"/>
              </a:rPr>
              <a:t>2-4 November 2015, Egmond aan Zee, the </a:t>
            </a:r>
            <a:r>
              <a:rPr lang="nl-NL" sz="1600" dirty="0" smtClean="0">
                <a:solidFill>
                  <a:srgbClr val="4D4D4D"/>
                </a:solidFill>
                <a:latin typeface="Verdana" pitchFamily="34" charset="0"/>
              </a:rPr>
              <a:t>Netherlands</a:t>
            </a:r>
            <a:endParaRPr lang="hu-HU" sz="16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marL="914400" lvl="3" indent="-342900">
              <a:lnSpc>
                <a:spcPct val="150000"/>
              </a:lnSpc>
            </a:pPr>
            <a:endParaRPr lang="fr-FR" sz="1600" dirty="0">
              <a:solidFill>
                <a:srgbClr val="4D4D4D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51" y="4293394"/>
            <a:ext cx="3162300" cy="237172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2975" y="2695575"/>
            <a:ext cx="2797387" cy="393382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4251" y="316706"/>
            <a:ext cx="2062443" cy="292179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3394" y="316706"/>
            <a:ext cx="2564594" cy="1921669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851" y="196453"/>
            <a:ext cx="2682569" cy="375999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89526" y="253638"/>
            <a:ext cx="3001374" cy="11560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88975" y="3733799"/>
            <a:ext cx="7812000" cy="71437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/>
            <a:r>
              <a:rPr lang="hu-HU" sz="3200" b="1" dirty="0" err="1" smtClean="0">
                <a:latin typeface="Verdana" pitchFamily="34" charset="0"/>
              </a:rPr>
              <a:t>Thank</a:t>
            </a:r>
            <a:r>
              <a:rPr lang="hu-HU" sz="3200" b="1" dirty="0" smtClean="0">
                <a:latin typeface="Verdana" pitchFamily="34" charset="0"/>
              </a:rPr>
              <a:t> </a:t>
            </a:r>
            <a:r>
              <a:rPr lang="hu-HU" sz="3200" b="1" dirty="0" err="1" smtClean="0">
                <a:latin typeface="Verdana" pitchFamily="34" charset="0"/>
              </a:rPr>
              <a:t>you</a:t>
            </a:r>
            <a:r>
              <a:rPr lang="hu-HU" sz="3200" b="1" dirty="0" smtClean="0">
                <a:latin typeface="Verdana" pitchFamily="34" charset="0"/>
              </a:rPr>
              <a:t> </a:t>
            </a:r>
            <a:r>
              <a:rPr lang="hu-HU" sz="3200" b="1" dirty="0" err="1" smtClean="0">
                <a:latin typeface="Verdana" pitchFamily="34" charset="0"/>
              </a:rPr>
              <a:t>for</a:t>
            </a:r>
            <a:r>
              <a:rPr lang="hu-HU" sz="3200" b="1" dirty="0" smtClean="0">
                <a:latin typeface="Verdana" pitchFamily="34" charset="0"/>
              </a:rPr>
              <a:t> </a:t>
            </a:r>
            <a:r>
              <a:rPr lang="hu-HU" sz="3200" b="1" dirty="0" err="1" smtClean="0">
                <a:latin typeface="Verdana" pitchFamily="34" charset="0"/>
              </a:rPr>
              <a:t>your</a:t>
            </a:r>
            <a:r>
              <a:rPr lang="hu-HU" sz="3200" b="1" dirty="0" smtClean="0">
                <a:latin typeface="Verdana" pitchFamily="34" charset="0"/>
              </a:rPr>
              <a:t> </a:t>
            </a:r>
            <a:r>
              <a:rPr lang="hu-HU" sz="3200" b="1" dirty="0" err="1" smtClean="0">
                <a:latin typeface="Verdana" pitchFamily="34" charset="0"/>
              </a:rPr>
              <a:t>attention</a:t>
            </a:r>
            <a:r>
              <a:rPr lang="hu-HU" sz="3200" b="1" dirty="0" smtClean="0">
                <a:latin typeface="Verdana" pitchFamily="34" charset="0"/>
              </a:rPr>
              <a:t>!</a:t>
            </a:r>
            <a:endParaRPr lang="fr-FR" sz="3200" b="1" dirty="0" smtClean="0">
              <a:latin typeface="Verdan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0572" y="253638"/>
            <a:ext cx="2230837" cy="82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KRITeR_logo_vegle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0459" y="88859"/>
            <a:ext cx="1335439" cy="882432"/>
          </a:xfrm>
          <a:prstGeom prst="rect">
            <a:avLst/>
          </a:prstGeom>
        </p:spPr>
      </p:pic>
      <p:pic>
        <p:nvPicPr>
          <p:cNvPr id="7" name="Kép 6" descr="EEA+Grants+-+JP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51" y="0"/>
            <a:ext cx="1275000" cy="1275000"/>
          </a:xfrm>
          <a:prstGeom prst="rect">
            <a:avLst/>
          </a:prstGeom>
        </p:spPr>
      </p:pic>
      <p:pic>
        <p:nvPicPr>
          <p:cNvPr id="9" name="Kép 8" descr="logo-re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1575" y="381000"/>
            <a:ext cx="2867025" cy="447675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4720" y="5389984"/>
            <a:ext cx="126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 l="4724" t="2362" b="4724"/>
          <a:stretch>
            <a:fillRect/>
          </a:stretch>
        </p:blipFill>
        <p:spPr bwMode="auto">
          <a:xfrm>
            <a:off x="5173959" y="5389984"/>
            <a:ext cx="129203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OMSZ_logo-100x1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4968" y="5389984"/>
            <a:ext cx="933333" cy="1260000"/>
          </a:xfrm>
          <a:prstGeom prst="rect">
            <a:avLst/>
          </a:prstGeom>
        </p:spPr>
      </p:pic>
      <p:pic>
        <p:nvPicPr>
          <p:cNvPr id="13" name="Picture 5" descr="okk-1"/>
          <p:cNvPicPr>
            <a:picLocks noChangeAspect="1" noChangeArrowheads="1"/>
          </p:cNvPicPr>
          <p:nvPr/>
        </p:nvPicPr>
        <p:blipFill>
          <a:blip r:embed="rId9" cstate="print">
            <a:lum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08" t="5077" r="16636" b="10153"/>
          <a:stretch>
            <a:fillRect/>
          </a:stretch>
        </p:blipFill>
        <p:spPr bwMode="auto">
          <a:xfrm>
            <a:off x="2259007" y="5389984"/>
            <a:ext cx="1591719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8"/>
          <p:cNvSpPr txBox="1">
            <a:spLocks noChangeArrowheads="1"/>
          </p:cNvSpPr>
          <p:nvPr/>
        </p:nvSpPr>
        <p:spPr bwMode="auto">
          <a:xfrm>
            <a:off x="304800" y="1577975"/>
            <a:ext cx="8505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Web:</a:t>
            </a:r>
          </a:p>
          <a:p>
            <a:pPr marL="342900" indent="-342900" algn="ctr">
              <a:lnSpc>
                <a:spcPct val="150000"/>
              </a:lnSpc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www.kriter.met.hu</a:t>
            </a:r>
          </a:p>
          <a:p>
            <a:pPr marL="342900" indent="-342900" algn="ctr">
              <a:lnSpc>
                <a:spcPct val="150000"/>
              </a:lnSpc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Contact:</a:t>
            </a:r>
          </a:p>
          <a:p>
            <a:pPr marL="342900" indent="-342900" algn="ctr">
              <a:lnSpc>
                <a:spcPct val="150000"/>
              </a:lnSpc>
            </a:pPr>
            <a:r>
              <a:rPr lang="pl-P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</a:rPr>
              <a:t>kriter@met.hu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254</Words>
  <Application>Microsoft Office PowerPoint</Application>
  <PresentationFormat>Diavetítés a képernyőre (4:3 oldalarány)</PresentationFormat>
  <Paragraphs>39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Thème Office</vt:lpstr>
      <vt:lpstr>Conception personnalisée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disparities _x0003_Strengthening relations</dc:title>
  <dc:creator>Utilisateur de Microsoft Office</dc:creator>
  <cp:lastModifiedBy>bihari zita</cp:lastModifiedBy>
  <cp:revision>68</cp:revision>
  <cp:lastPrinted>2011-12-02T12:25:53Z</cp:lastPrinted>
  <dcterms:created xsi:type="dcterms:W3CDTF">2011-11-09T09:46:35Z</dcterms:created>
  <dcterms:modified xsi:type="dcterms:W3CDTF">2015-12-02T14:47:02Z</dcterms:modified>
</cp:coreProperties>
</file>