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9" r:id="rId3"/>
    <p:sldId id="260" r:id="rId4"/>
    <p:sldId id="286" r:id="rId5"/>
    <p:sldId id="287" r:id="rId6"/>
    <p:sldId id="288" r:id="rId7"/>
    <p:sldId id="299" r:id="rId8"/>
    <p:sldId id="289" r:id="rId9"/>
    <p:sldId id="290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0" r:id="rId18"/>
    <p:sldId id="291" r:id="rId19"/>
    <p:sldId id="303" r:id="rId20"/>
    <p:sldId id="304" r:id="rId21"/>
    <p:sldId id="305" r:id="rId22"/>
    <p:sldId id="301" r:id="rId23"/>
    <p:sldId id="306" r:id="rId24"/>
    <p:sldId id="309" r:id="rId25"/>
    <p:sldId id="312" r:id="rId26"/>
    <p:sldId id="308" r:id="rId27"/>
    <p:sldId id="310" r:id="rId28"/>
    <p:sldId id="282" r:id="rId29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111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2767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B3B8-DB1D-437B-A210-53DF52522E7E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DA7E-FCF9-4860-9AB1-11444C9AFB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C043-99BE-4CF8-A454-7ACC29ED6391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740-7C55-4C74-8D56-842AA79300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8A15-7D7F-465F-B553-602C648860B5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2733-6639-4BA3-BBB0-2507898E9CB3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C842-1407-4DED-808F-97C0810DD7FF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3B2E-6C81-4783-BF0B-84C36A624DDC}" type="datetimeFigureOut">
              <a:rPr lang="fr-FR"/>
              <a:pPr>
                <a:defRPr/>
              </a:pPr>
              <a:t>07/12/2015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BC6E-46C4-46DF-8DA0-681C2894E9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032" name="Image 1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8640"/>
            <a:ext cx="1690603" cy="487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3315" name="Image 10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448081"/>
            <a:ext cx="249719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obvos.janos@oki.antsz.hu" TargetMode="External"/><Relationship Id="rId5" Type="http://schemas.openxmlformats.org/officeDocument/2006/relationships/hyperlink" Target="http://data.uniphe.eu/software-tools" TargetMode="Externa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2255"/>
            <a:ext cx="2066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7326" y="538998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l="4724" t="2362" b="4724"/>
          <a:stretch>
            <a:fillRect/>
          </a:stretch>
        </p:blipFill>
        <p:spPr bwMode="auto">
          <a:xfrm>
            <a:off x="5220614" y="5389984"/>
            <a:ext cx="129203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OMSZ_logo-100x13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4968" y="5389984"/>
            <a:ext cx="933333" cy="1260000"/>
          </a:xfrm>
          <a:prstGeom prst="rect">
            <a:avLst/>
          </a:prstGeom>
        </p:spPr>
      </p:pic>
      <p:pic>
        <p:nvPicPr>
          <p:cNvPr id="11" name="Picture 5" descr="okk-1"/>
          <p:cNvPicPr>
            <a:picLocks noChangeAspect="1" noChangeArrowheads="1"/>
          </p:cNvPicPr>
          <p:nvPr/>
        </p:nvPicPr>
        <p:blipFill>
          <a:blip r:embed="rId7" cstate="print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08" t="5077" r="16636" b="10153"/>
          <a:stretch>
            <a:fillRect/>
          </a:stretch>
        </p:blipFill>
        <p:spPr bwMode="auto">
          <a:xfrm>
            <a:off x="2287000" y="5389984"/>
            <a:ext cx="1591719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4" descr="KRITeR_logo_vegleg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4664" y="49058"/>
            <a:ext cx="1335439" cy="882432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361383" y="1941303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hőhullámok okozta többlethalálozás vizsgálata a jelenben és a klímaváltozás következtében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Páldy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Anna és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Bobvos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János</a:t>
            </a:r>
          </a:p>
          <a:p>
            <a:pPr algn="ctr"/>
            <a:endParaRPr lang="hu-H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Országos Közegészségügyi Központ</a:t>
            </a:r>
          </a:p>
          <a:p>
            <a:pPr algn="ctr"/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Országos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Környezetegészségügyi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 Igazgatóság (OKK-OKI)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81621" y="5706665"/>
            <a:ext cx="7228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hőhullámos napok alatt a küszöbhőmérséklet feletti többlet hőmérséklet átlagos értékei 1,45°C </a:t>
            </a:r>
            <a:r>
              <a:rPr lang="hu-HU" dirty="0" smtClean="0"/>
              <a:t>és 1,82°C </a:t>
            </a:r>
            <a:r>
              <a:rPr lang="hu-HU" dirty="0" smtClean="0"/>
              <a:t>között változtak.</a:t>
            </a:r>
            <a:endParaRPr lang="hu-HU" dirty="0"/>
          </a:p>
        </p:txBody>
      </p:sp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74101" y="0"/>
            <a:ext cx="5829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9100"/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küszöbhőmérsékletet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meghaladó napok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átlagos többlet hőmérséklete, 2005-2014  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41" y="1434483"/>
            <a:ext cx="5595794" cy="39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99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74101" y="5706665"/>
            <a:ext cx="686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átlagos kistérségi napi halálozás értéke 1,92 esetszám. </a:t>
            </a:r>
            <a:r>
              <a:rPr lang="hu-HU" dirty="0" smtClean="0"/>
              <a:t>A </a:t>
            </a:r>
            <a:r>
              <a:rPr lang="hu-HU" dirty="0"/>
              <a:t>napi egy esetszámnál kisebb értékek 67 kistérségben fordultak elő</a:t>
            </a:r>
            <a:r>
              <a:rPr lang="hu-HU" dirty="0" smtClean="0"/>
              <a:t>. </a:t>
            </a:r>
            <a:endParaRPr lang="hu-HU" dirty="0"/>
          </a:p>
        </p:txBody>
      </p:sp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74101" y="0"/>
            <a:ext cx="4931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küszöbhőmérséklet alatti napok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átlagos napi halálozása, 2005-2014 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37" y="1408357"/>
            <a:ext cx="5595794" cy="39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39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74102" y="5654774"/>
            <a:ext cx="6868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átlagos kistérségi </a:t>
            </a:r>
            <a:r>
              <a:rPr lang="hu-HU" dirty="0" smtClean="0"/>
              <a:t>többlethalálozás 15,8% a hőhullámos napok alatt. Az alig kimutatható többlethalálozás mellett, 40% feletti értékek is előfordulnak.</a:t>
            </a:r>
            <a:endParaRPr lang="hu-HU" dirty="0"/>
          </a:p>
        </p:txBody>
      </p:sp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95291" y="0"/>
            <a:ext cx="5136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küszöbhőmérséklet feletti napok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átlagos többlethalálozása, 2005-2014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90" y="1504722"/>
            <a:ext cx="5595794" cy="39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01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74101" y="5706665"/>
            <a:ext cx="6868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1°C-ra  eső többlethalálozás hasonló térbeli mintázatot mutat, mint a hőhullámos napok többlethalálozása. Ez az indikátor tekinthető a klímaváltozás szempontjából alap érzékenységnek. </a:t>
            </a:r>
            <a:endParaRPr lang="hu-HU" dirty="0"/>
          </a:p>
        </p:txBody>
      </p:sp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74101" y="0"/>
            <a:ext cx="5105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küszöbhőmérséklet feletti napok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1°C-ra eső átlagos többlethalálozása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95" y="1395295"/>
            <a:ext cx="5595794" cy="39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41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12516" y="5706665"/>
            <a:ext cx="7394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klímamodell alapján a jelenhez képest nő a hőhullámos napok száma és intenzitásuk is, együtt határozzák meg a kitettséget. Ez az érték azonos a többlethalálozás változásával (~150%). </a:t>
            </a:r>
            <a:endParaRPr lang="hu-HU" dirty="0"/>
          </a:p>
        </p:txBody>
      </p:sp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74101" y="0"/>
            <a:ext cx="5450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klímaváltozásnak tulajdonítható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többlethalálozás növekedés, 2021-2050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44" y="1421421"/>
            <a:ext cx="5595794" cy="39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04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74101" y="5706665"/>
            <a:ext cx="6868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2071-2100 időszakban a jelenhez képest  ~600%-kal nő a kitettség, amely ugyanilyen mértékű  többlethalálozás </a:t>
            </a:r>
            <a:r>
              <a:rPr lang="hu-HU" dirty="0" smtClean="0"/>
              <a:t>növekedést </a:t>
            </a:r>
            <a:r>
              <a:rPr lang="hu-HU" dirty="0" smtClean="0"/>
              <a:t>okoz várhatóan évente. </a:t>
            </a:r>
            <a:endParaRPr lang="hu-HU" dirty="0"/>
          </a:p>
        </p:txBody>
      </p:sp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1395295"/>
            <a:ext cx="5595794" cy="3960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674101" y="0"/>
            <a:ext cx="5450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klímaváltozásnak tulajdonítható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többlethalálozás növekedés, 2071-2100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4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13509" y="2659677"/>
            <a:ext cx="84124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   Az országos elemzés adatai alapján: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hu-HU" sz="1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hőség napokon a többlethalálozás:  </a:t>
            </a:r>
            <a:r>
              <a:rPr lang="hu-HU" b="1" i="1" dirty="0" smtClean="0">
                <a:solidFill>
                  <a:srgbClr val="C00000"/>
                </a:solidFill>
              </a:rPr>
              <a:t>327,33 </a:t>
            </a:r>
            <a:r>
              <a:rPr lang="hu-HU" b="1" i="1" dirty="0" smtClean="0"/>
              <a:t>* </a:t>
            </a:r>
            <a:r>
              <a:rPr lang="hu-HU" b="1" i="1" dirty="0" smtClean="0">
                <a:solidFill>
                  <a:srgbClr val="C00000"/>
                </a:solidFill>
              </a:rPr>
              <a:t>0,157 </a:t>
            </a:r>
            <a:r>
              <a:rPr lang="hu-HU" b="1" i="1" dirty="0" smtClean="0"/>
              <a:t>= 51,4 </a:t>
            </a:r>
            <a:r>
              <a:rPr lang="hu-HU" dirty="0" smtClean="0"/>
              <a:t>(eset/nap)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hu-HU" sz="1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90%-os </a:t>
            </a:r>
            <a:r>
              <a:rPr lang="hu-HU" dirty="0" err="1" smtClean="0"/>
              <a:t>percentilist</a:t>
            </a:r>
            <a:r>
              <a:rPr lang="hu-HU" dirty="0" smtClean="0"/>
              <a:t> meghaladó napok száma évente </a:t>
            </a:r>
            <a:r>
              <a:rPr lang="hu-HU" b="1" i="1" dirty="0" smtClean="0"/>
              <a:t>15,3</a:t>
            </a:r>
            <a:r>
              <a:rPr lang="hu-HU" dirty="0" smtClean="0"/>
              <a:t> </a:t>
            </a:r>
            <a:r>
              <a:rPr lang="hu-HU" dirty="0" smtClean="0"/>
              <a:t>nap (május </a:t>
            </a:r>
            <a:r>
              <a:rPr lang="hu-HU" dirty="0" smtClean="0"/>
              <a:t>1. - szeptember 30. = 153 nap), az átlagos éves többlethalálozás összege: </a:t>
            </a:r>
            <a:r>
              <a:rPr lang="hu-HU" b="1" i="1" dirty="0" smtClean="0"/>
              <a:t>15,3 * 51,4  = 786 </a:t>
            </a:r>
            <a:r>
              <a:rPr lang="hu-HU" dirty="0" smtClean="0"/>
              <a:t> (eset)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hu-HU" sz="1000" dirty="0" smtClean="0">
              <a:solidFill>
                <a:srgbClr val="00B0F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2021-2050 időszakban </a:t>
            </a:r>
            <a:r>
              <a:rPr lang="hu-HU" b="1" i="1" dirty="0" smtClean="0">
                <a:solidFill>
                  <a:srgbClr val="C00000"/>
                </a:solidFill>
              </a:rPr>
              <a:t>76.99%</a:t>
            </a:r>
            <a:r>
              <a:rPr lang="hu-HU" dirty="0" smtClean="0"/>
              <a:t>-kal, </a:t>
            </a:r>
            <a:r>
              <a:rPr lang="hu-HU" b="1" i="1" dirty="0" smtClean="0">
                <a:solidFill>
                  <a:srgbClr val="C00000"/>
                </a:solidFill>
              </a:rPr>
              <a:t>1,7699</a:t>
            </a:r>
            <a:r>
              <a:rPr lang="hu-HU" dirty="0" smtClean="0"/>
              <a:t>-szorosára nő a hőségnapok éves száma, </a:t>
            </a:r>
            <a:r>
              <a:rPr lang="hu-HU" b="1" i="1" dirty="0" smtClean="0">
                <a:solidFill>
                  <a:srgbClr val="C00000"/>
                </a:solidFill>
              </a:rPr>
              <a:t>45,58%</a:t>
            </a:r>
            <a:r>
              <a:rPr lang="hu-HU" dirty="0" smtClean="0"/>
              <a:t>-kal </a:t>
            </a:r>
            <a:r>
              <a:rPr lang="hu-HU" b="1" i="1" dirty="0" smtClean="0">
                <a:solidFill>
                  <a:srgbClr val="C00000"/>
                </a:solidFill>
              </a:rPr>
              <a:t>1,4558</a:t>
            </a:r>
            <a:r>
              <a:rPr lang="hu-HU" dirty="0" smtClean="0"/>
              <a:t>-szorosára  nő a küszöbhőmérséklet feletti napi hőmérséklet átlagos értéke. Ez a </a:t>
            </a:r>
            <a:r>
              <a:rPr lang="hu-HU" dirty="0"/>
              <a:t>kitettséget  </a:t>
            </a:r>
            <a:r>
              <a:rPr lang="hu-HU" b="1" i="1" dirty="0" smtClean="0">
                <a:solidFill>
                  <a:srgbClr val="C00000"/>
                </a:solidFill>
              </a:rPr>
              <a:t>1,7699 </a:t>
            </a:r>
            <a:r>
              <a:rPr lang="hu-HU" b="1" i="1" dirty="0" smtClean="0"/>
              <a:t>*</a:t>
            </a:r>
            <a:r>
              <a:rPr lang="hu-HU" b="1" i="1" dirty="0" smtClean="0">
                <a:solidFill>
                  <a:srgbClr val="C00000"/>
                </a:solidFill>
              </a:rPr>
              <a:t> 1,4558 </a:t>
            </a:r>
            <a:r>
              <a:rPr lang="hu-HU" b="1" i="1" dirty="0" smtClean="0"/>
              <a:t>=</a:t>
            </a:r>
            <a:r>
              <a:rPr lang="hu-HU" b="1" i="1" dirty="0" smtClean="0">
                <a:solidFill>
                  <a:srgbClr val="C00000"/>
                </a:solidFill>
              </a:rPr>
              <a:t> 2,15908</a:t>
            </a:r>
            <a:r>
              <a:rPr lang="hu-HU" dirty="0" smtClean="0"/>
              <a:t>-szorosára </a:t>
            </a:r>
            <a:r>
              <a:rPr lang="hu-HU" b="1" i="1" dirty="0" smtClean="0">
                <a:solidFill>
                  <a:srgbClr val="C00000"/>
                </a:solidFill>
              </a:rPr>
              <a:t>159,08%</a:t>
            </a:r>
            <a:r>
              <a:rPr lang="hu-HU" dirty="0" smtClean="0"/>
              <a:t>-kal növeli az 1991-2020 időszakhoz képest. </a:t>
            </a:r>
          </a:p>
          <a:p>
            <a:pPr lvl="1"/>
            <a:endParaRPr lang="hu-HU" sz="1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2021-2050  időszakban </a:t>
            </a:r>
            <a:r>
              <a:rPr lang="hu-HU" b="1" i="1" dirty="0" smtClean="0">
                <a:solidFill>
                  <a:srgbClr val="C00000"/>
                </a:solidFill>
              </a:rPr>
              <a:t>159,08%</a:t>
            </a:r>
            <a:r>
              <a:rPr lang="hu-HU" dirty="0" smtClean="0"/>
              <a:t>-kal, </a:t>
            </a:r>
            <a:r>
              <a:rPr lang="hu-HU" b="1" i="1" dirty="0" smtClean="0">
                <a:solidFill>
                  <a:srgbClr val="C00000"/>
                </a:solidFill>
              </a:rPr>
              <a:t>2,15908</a:t>
            </a:r>
            <a:r>
              <a:rPr lang="hu-HU" dirty="0" smtClean="0"/>
              <a:t>-szorosára,                   1697 éves esetszámra nő a többlethalálozás, míg 2071-2100             között </a:t>
            </a:r>
            <a:r>
              <a:rPr lang="hu-HU" b="1" i="1" dirty="0" smtClean="0">
                <a:solidFill>
                  <a:srgbClr val="C00000"/>
                </a:solidFill>
              </a:rPr>
              <a:t>640,75%</a:t>
            </a:r>
            <a:r>
              <a:rPr lang="hu-HU" dirty="0" smtClean="0"/>
              <a:t>-kal, </a:t>
            </a:r>
            <a:r>
              <a:rPr lang="hu-HU" b="1" i="1" dirty="0" smtClean="0">
                <a:solidFill>
                  <a:srgbClr val="C00000"/>
                </a:solidFill>
              </a:rPr>
              <a:t>7,64075</a:t>
            </a:r>
            <a:r>
              <a:rPr lang="hu-HU" dirty="0" smtClean="0"/>
              <a:t>-szorosára, 6005 esetre.</a:t>
            </a:r>
          </a:p>
        </p:txBody>
      </p:sp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74101" y="0"/>
            <a:ext cx="48686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eredmények </a:t>
            </a:r>
            <a:r>
              <a:rPr lang="hu-H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NATéR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rendszerbe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történő integrálása és értelmezése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1926202"/>
              </p:ext>
            </p:extLst>
          </p:nvPr>
        </p:nvGraphicFramePr>
        <p:xfrm>
          <a:off x="674101" y="1273740"/>
          <a:ext cx="7921261" cy="1286579"/>
        </p:xfrm>
        <a:graphic>
          <a:graphicData uri="http://schemas.openxmlformats.org/drawingml/2006/table">
            <a:tbl>
              <a:tblPr/>
              <a:tblGrid>
                <a:gridCol w="307333"/>
                <a:gridCol w="634494"/>
                <a:gridCol w="634494"/>
                <a:gridCol w="634494"/>
                <a:gridCol w="634494"/>
                <a:gridCol w="634494"/>
                <a:gridCol w="671255"/>
                <a:gridCol w="597733"/>
                <a:gridCol w="634494"/>
                <a:gridCol w="634494"/>
                <a:gridCol w="634494"/>
                <a:gridCol w="634494"/>
                <a:gridCol w="634494"/>
              </a:tblGrid>
              <a:tr h="80325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Tk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2005-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(°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Thh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2005-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(°C/nap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Mexp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2005-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(eset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2005-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(%/nap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EM/1°C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2005-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(%/nap)</a:t>
                      </a:r>
                    </a:p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</a:t>
                      </a:r>
                      <a:endParaRPr lang="hu-H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(kat.)</a:t>
                      </a:r>
                    </a:p>
                    <a:p>
                      <a:pPr algn="ctr" fontAlgn="b"/>
                      <a:endParaRPr lang="hu-H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hu-H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Dhhdiff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2021-2050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(%/év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Thhdiff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2021-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2050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(%/nap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EMdiff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2021-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2050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(%/év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Dhhdiff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2071-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(%/év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Thhdiff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2071-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(%/nap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EMdiff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2071-</a:t>
                      </a:r>
                    </a:p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 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(%/év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654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24,28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1,60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327,33</a:t>
                      </a:r>
                      <a:endParaRPr lang="hu-H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15,70</a:t>
                      </a:r>
                      <a:endParaRPr lang="hu-H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9,78</a:t>
                      </a:r>
                      <a:endParaRPr lang="hu-H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76,99</a:t>
                      </a:r>
                      <a:endParaRPr lang="hu-H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45,89</a:t>
                      </a:r>
                      <a:endParaRPr lang="hu-H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159,08</a:t>
                      </a:r>
                      <a:endParaRPr lang="hu-H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232,38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640,75</a:t>
                      </a:r>
                      <a:endParaRPr lang="hu-H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056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74099" y="1181100"/>
            <a:ext cx="781905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dirty="0"/>
              <a:t>tanulmány célkitűzése, hogy </a:t>
            </a:r>
            <a:r>
              <a:rPr lang="hu-HU" dirty="0" smtClean="0"/>
              <a:t> </a:t>
            </a:r>
            <a:r>
              <a:rPr lang="hu-HU" dirty="0"/>
              <a:t>kistérségi szinten feltárja </a:t>
            </a:r>
            <a:r>
              <a:rPr lang="hu-HU" dirty="0" smtClean="0"/>
              <a:t>a </a:t>
            </a:r>
            <a:r>
              <a:rPr lang="hu-HU" dirty="0"/>
              <a:t>nyári </a:t>
            </a:r>
            <a:r>
              <a:rPr lang="hu-HU" dirty="0" smtClean="0"/>
              <a:t> (2005-2013) halálozási </a:t>
            </a:r>
            <a:r>
              <a:rPr lang="hu-HU" dirty="0"/>
              <a:t>viszonyokat befolyásoló tényezőket a további, részletes elemzések </a:t>
            </a:r>
            <a:r>
              <a:rPr lang="hu-HU" dirty="0" smtClean="0"/>
              <a:t>elősegítése érdekében.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A kistérségi szintű vizsgált tényezők a KSH által gyűjtött, publikált adatsorai között </a:t>
            </a:r>
            <a:r>
              <a:rPr lang="hu-HU" b="1" dirty="0"/>
              <a:t>demográfiai, társadalmi, gazdasági, infrastrukturális, szociális és foglalkoztatási </a:t>
            </a:r>
            <a:r>
              <a:rPr lang="hu-HU" dirty="0"/>
              <a:t>mutatók szerepelnek, az </a:t>
            </a:r>
            <a:r>
              <a:rPr lang="hu-HU" dirty="0" smtClean="0"/>
              <a:t>egészségügyi ellátórendszerhez </a:t>
            </a:r>
            <a:r>
              <a:rPr lang="hu-HU" dirty="0"/>
              <a:t>kapcsolódóan a </a:t>
            </a:r>
            <a:r>
              <a:rPr lang="hu-HU" b="1" dirty="0"/>
              <a:t>háziorvosi, a sürgősségi ellátás és a mentőszolgálat </a:t>
            </a:r>
            <a:r>
              <a:rPr lang="hu-HU" dirty="0"/>
              <a:t>jellemzésére indikátorokat </a:t>
            </a:r>
            <a:r>
              <a:rPr lang="hu-HU" dirty="0" smtClean="0"/>
              <a:t>gyűjtöttünk.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A vizsgált időszakra vonatkozó átlagos nyári halálozás </a:t>
            </a:r>
            <a:r>
              <a:rPr lang="hu-HU" dirty="0" smtClean="0"/>
              <a:t>100 000 </a:t>
            </a:r>
            <a:r>
              <a:rPr lang="hu-HU" dirty="0"/>
              <a:t>főre vonatkoztatott </a:t>
            </a:r>
            <a:r>
              <a:rPr lang="hu-HU" dirty="0" smtClean="0"/>
              <a:t>értékei és </a:t>
            </a:r>
            <a:r>
              <a:rPr lang="hu-HU" dirty="0"/>
              <a:t>a hőhullámos napok </a:t>
            </a:r>
            <a:r>
              <a:rPr lang="hu-HU" dirty="0" smtClean="0"/>
              <a:t>alatti többlethalálozás </a:t>
            </a:r>
            <a:r>
              <a:rPr lang="hu-HU" dirty="0"/>
              <a:t>százalékos </a:t>
            </a:r>
            <a:r>
              <a:rPr lang="hu-HU" dirty="0" smtClean="0"/>
              <a:t>értékei, valamint </a:t>
            </a:r>
            <a:r>
              <a:rPr lang="hu-HU" dirty="0"/>
              <a:t>a mintegy </a:t>
            </a:r>
            <a:r>
              <a:rPr lang="hu-HU" b="1" dirty="0"/>
              <a:t>50 tényező </a:t>
            </a:r>
            <a:r>
              <a:rPr lang="hu-HU" dirty="0" smtClean="0"/>
              <a:t>között</a:t>
            </a:r>
            <a:r>
              <a:rPr lang="hu-HU" i="1" dirty="0" smtClean="0"/>
              <a:t> lineáris regresszióval </a:t>
            </a:r>
            <a:r>
              <a:rPr lang="hu-HU" dirty="0" smtClean="0"/>
              <a:t>kerestünk </a:t>
            </a:r>
            <a:r>
              <a:rPr lang="hu-HU" dirty="0"/>
              <a:t>kapcsolatot. 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Az </a:t>
            </a:r>
            <a:r>
              <a:rPr lang="hu-HU" dirty="0"/>
              <a:t>elemzések során a társadalmi-gazdasági mutatók sok esetben jelentős </a:t>
            </a:r>
            <a:r>
              <a:rPr lang="hu-HU" dirty="0" smtClean="0"/>
              <a:t>összefüggéseket </a:t>
            </a:r>
            <a:r>
              <a:rPr lang="hu-HU" dirty="0"/>
              <a:t>mutattak egymással, ezért a változók csökkentése és a </a:t>
            </a:r>
            <a:r>
              <a:rPr lang="hu-HU" dirty="0" err="1"/>
              <a:t>multikollinearitás</a:t>
            </a:r>
            <a:r>
              <a:rPr lang="hu-HU" dirty="0"/>
              <a:t> megszüntetése érdekében </a:t>
            </a:r>
            <a:r>
              <a:rPr lang="hu-HU" i="1" dirty="0"/>
              <a:t>főkomponens-elemzés</a:t>
            </a:r>
            <a:r>
              <a:rPr lang="hu-HU" dirty="0"/>
              <a:t>t </a:t>
            </a:r>
            <a:r>
              <a:rPr lang="hu-HU" dirty="0" smtClean="0"/>
              <a:t>alkalmaztunk.  </a:t>
            </a:r>
            <a:endParaRPr lang="hu-HU" dirty="0"/>
          </a:p>
        </p:txBody>
      </p:sp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74099" y="-197170"/>
            <a:ext cx="55170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Előzetes vizsgálatok, javaslatok: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nyári halálozást befolyásoló tényezők</a:t>
            </a:r>
          </a:p>
          <a:p>
            <a:r>
              <a:rPr lang="hu-H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exploratív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jellegű vizsgálata (1)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4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440" y="1212055"/>
            <a:ext cx="8196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100.000 főre vonatkoztatott nyári átlaghalálozás kistérségi értékeit függetlenül befolyásoló, csökkentő tényezők: a fiatalodási index (P_IND_FIATAL), a 65 évnél idősebb korosztály férfi-nő aránya (P_FF_NO_65) és a sürgősségi ellátást biztosító kórházak időarányos működése a kistérségben (</a:t>
            </a:r>
            <a:r>
              <a:rPr lang="hu-HU" dirty="0" smtClean="0"/>
              <a:t>KH_Y). </a:t>
            </a:r>
            <a:endParaRPr lang="hu-HU" dirty="0"/>
          </a:p>
        </p:txBody>
      </p:sp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74099" y="0"/>
            <a:ext cx="55170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nyári halálozást befolyásoló tényezők</a:t>
            </a:r>
          </a:p>
          <a:p>
            <a:r>
              <a:rPr lang="hu-H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exploratív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jellegű vizsgálata (2)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9" y="2720489"/>
            <a:ext cx="4319486" cy="183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69" y="2461808"/>
            <a:ext cx="2853553" cy="229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457833" y="4752724"/>
            <a:ext cx="81346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társadalmi-gazdasági tényezők főkomponensei alapján a rendszeres szociális segély (S_RSZOCS), a tartósan nyilvántartott álláskeresők (S_TALLKER) és a legfeljebb 8 általános osztályt végzettek (N_ISK_8Y) arányainak magasabb értékeihez átlaghalálozást emelő, a működő </a:t>
            </a:r>
            <a:r>
              <a:rPr lang="hu-HU" dirty="0" smtClean="0"/>
              <a:t>  gazdasági </a:t>
            </a:r>
            <a:r>
              <a:rPr lang="hu-HU" dirty="0"/>
              <a:t>szervezetek (S_MGSZ), a szolgáltatásban </a:t>
            </a:r>
            <a:r>
              <a:rPr lang="hu-HU" dirty="0" smtClean="0"/>
              <a:t> </a:t>
            </a:r>
            <a:r>
              <a:rPr lang="hu-HU" dirty="0" err="1" smtClean="0"/>
              <a:t>foglalkoztatot-</a:t>
            </a:r>
            <a:r>
              <a:rPr lang="hu-HU" dirty="0" smtClean="0"/>
              <a:t>            </a:t>
            </a:r>
            <a:r>
              <a:rPr lang="hu-HU" dirty="0" err="1" smtClean="0"/>
              <a:t>tak</a:t>
            </a:r>
            <a:r>
              <a:rPr lang="hu-HU" dirty="0" smtClean="0"/>
              <a:t> </a:t>
            </a:r>
            <a:r>
              <a:rPr lang="hu-HU" dirty="0"/>
              <a:t>(S_SZOLG) és a telefon-főállomások  (S_TELEFON) </a:t>
            </a:r>
            <a:r>
              <a:rPr lang="hu-HU" dirty="0" smtClean="0"/>
              <a:t>magasabb      </a:t>
            </a:r>
            <a:r>
              <a:rPr lang="hu-HU" dirty="0"/>
              <a:t>arányai átlaghalálozást csökkentő  </a:t>
            </a:r>
            <a:r>
              <a:rPr lang="hu-HU" dirty="0" smtClean="0"/>
              <a:t>hatásúak.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9979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46347" y="1355746"/>
            <a:ext cx="795757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A többlethalálozást szignifikánsan befolyásoló hatásokat a lineáris regresszió alkalmazásával nem lehetett kimutatni. A további vizsgálatokhoz az indikátorokat az átlagok és plusz-mínusz egy szórásnyi (SD) értékeknél négy kategóriába </a:t>
            </a:r>
            <a:r>
              <a:rPr lang="hu-HU" dirty="0" smtClean="0"/>
              <a:t>soroltuk.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dirty="0"/>
              <a:t>kategóriákkal jellemzett tényezők esetében sem lehetett szignifikáns különbségeket kimutatni. Néhány esetben lineáris jellegű tendencia </a:t>
            </a:r>
            <a:r>
              <a:rPr lang="hu-HU" dirty="0" smtClean="0"/>
              <a:t>detektálható. </a:t>
            </a:r>
            <a:r>
              <a:rPr lang="hu-HU" dirty="0"/>
              <a:t>Több tényezőnél a szélső </a:t>
            </a:r>
            <a:r>
              <a:rPr lang="hu-HU" dirty="0" smtClean="0"/>
              <a:t>kategóriáknál, </a:t>
            </a:r>
            <a:r>
              <a:rPr lang="hu-HU" dirty="0"/>
              <a:t>az átlagosnál eltérő </a:t>
            </a:r>
            <a:r>
              <a:rPr lang="hu-HU" dirty="0" smtClean="0"/>
              <a:t>esetekben, </a:t>
            </a:r>
            <a:r>
              <a:rPr lang="hu-HU" dirty="0"/>
              <a:t>észlelhető kismértékű </a:t>
            </a:r>
            <a:r>
              <a:rPr lang="hu-HU" dirty="0" smtClean="0"/>
              <a:t>eltérés.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A nyári alaphalálozást befolyásoló tényezők hatása minden vizsgált indikátor csoportban kimutatható. A tényezők közötti igen erős összefüggések miatt fontos szerepet kap a megfelelő mutató(k) és statisztikai eljárások kiválasztása, amelyek jelentősen befolyásolhatják az eredményeket. 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/>
              <a:t>Az </a:t>
            </a:r>
            <a:r>
              <a:rPr lang="hu-HU" dirty="0" err="1"/>
              <a:t>exploratív</a:t>
            </a:r>
            <a:r>
              <a:rPr lang="hu-HU" dirty="0"/>
              <a:t> jellegű elemzés kiindulási alapot szolgáltathat a halálozási, többlethalálozási viszonyokat befolyásoló tényezők további, részletes vizsgálatához, </a:t>
            </a:r>
            <a:r>
              <a:rPr lang="hu-HU" dirty="0" smtClean="0"/>
              <a:t>hatékonyabb </a:t>
            </a:r>
            <a:r>
              <a:rPr lang="hu-HU" dirty="0"/>
              <a:t>statisztikai </a:t>
            </a:r>
            <a:r>
              <a:rPr lang="hu-HU" dirty="0" smtClean="0"/>
              <a:t>módszer kiválasztásához</a:t>
            </a:r>
            <a:r>
              <a:rPr lang="hu-HU" dirty="0"/>
              <a:t>. </a:t>
            </a:r>
          </a:p>
        </p:txBody>
      </p:sp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74099" y="0"/>
            <a:ext cx="55170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nyári halálozást befolyásoló tényezők</a:t>
            </a:r>
          </a:p>
          <a:p>
            <a:r>
              <a:rPr lang="hu-H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exploratív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jellegű vizsgálata (3)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9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1367577" y="158620"/>
            <a:ext cx="15664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Bevezetés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53143" y="1610694"/>
            <a:ext cx="755740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/>
              <a:t>A 2015. júniusi </a:t>
            </a:r>
            <a:r>
              <a:rPr lang="hu-HU" dirty="0" err="1" smtClean="0"/>
              <a:t>RCMTéR</a:t>
            </a:r>
            <a:r>
              <a:rPr lang="hu-HU" dirty="0" smtClean="0"/>
              <a:t> - </a:t>
            </a:r>
            <a:r>
              <a:rPr lang="hu-HU" dirty="0" err="1"/>
              <a:t>KRITéR</a:t>
            </a:r>
            <a:r>
              <a:rPr lang="hu-HU" dirty="0"/>
              <a:t> </a:t>
            </a:r>
            <a:r>
              <a:rPr lang="hu-HU" dirty="0" smtClean="0"/>
              <a:t>Hatásvizsgáló Konzultációs </a:t>
            </a:r>
            <a:r>
              <a:rPr lang="hu-HU" dirty="0" err="1" smtClean="0"/>
              <a:t>Workshop</a:t>
            </a:r>
            <a:r>
              <a:rPr lang="hu-HU" dirty="0" smtClean="0"/>
              <a:t> keretében beszámoltunk a munkacsoport részletes célkitűzéseiről, a kapcsolódó nemzetközi és hazai vizsgálatokról, elméleti megfontolásokról.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/>
              <a:t>Jelen előadásban </a:t>
            </a:r>
            <a:r>
              <a:rPr lang="hu-HU" dirty="0"/>
              <a:t>szeretnénk röviden </a:t>
            </a:r>
            <a:r>
              <a:rPr lang="hu-HU" dirty="0" smtClean="0"/>
              <a:t>ismertetni a projekt keretében elvégzett munkát: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a vizsgálatokban végrehajtott feladatok,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a felhasznált adatbázisok,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az alkalmazott módszerek,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az eredmények és értelmezése,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azok </a:t>
            </a:r>
            <a:r>
              <a:rPr lang="hu-HU" dirty="0" err="1" smtClean="0"/>
              <a:t>NATéR</a:t>
            </a:r>
            <a:r>
              <a:rPr lang="hu-HU" dirty="0" smtClean="0"/>
              <a:t> integrálása tekintetében.  </a:t>
            </a:r>
          </a:p>
          <a:p>
            <a:pPr lvl="1"/>
            <a:endParaRPr lang="hu-HU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/>
              <a:t>Szeretnénk kitérni néhány, az eredmények további felhasználásával kapcsolatos előzetes vizsgálatról és további javaslatról.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76976" y="1702779"/>
            <a:ext cx="766420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Elemzésekben feltételeztük, hogy a jelenben tapasztalt többlethalálozással kapcsolatos érzékenység azonos lesz a prognosztizált jövőre vonatkozóan is. A várható lakosságszám és korösszetétel változás az érzékenységet nyilvánvalóan befolyásolja.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dirty="0" err="1" smtClean="0"/>
              <a:t>NATéR</a:t>
            </a:r>
            <a:r>
              <a:rPr lang="hu-HU" dirty="0" smtClean="0"/>
              <a:t> rendszerhez  kapcsolódó  jelenleg is futó ”Magyarország hosszú távú társadalmi és gazdasági fejlődési pályájának előrejelzése” projekt keretében, többek között a demográfiai előrejelzések és társadalmi-gazdasági folyamatok klímaváltozással kapcsolatos érintettségéről és területi különbségeiről jellemző indikátorok szerepelnek.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 társadalmi-gazdasági tényezők és a jelen nyári halálozási viszonyokra vonatkozó megalapozott összefüggések feltárása után, az          </a:t>
            </a:r>
            <a:r>
              <a:rPr lang="hu-HU" dirty="0" err="1" smtClean="0"/>
              <a:t>előrejelzett</a:t>
            </a:r>
            <a:r>
              <a:rPr lang="hu-HU" dirty="0" smtClean="0"/>
              <a:t> változások hatása becsülhetővé válhat.  </a:t>
            </a:r>
          </a:p>
        </p:txBody>
      </p:sp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950823" y="-2"/>
            <a:ext cx="6407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társadalmi-gazdasági viszonyok változásának vizsgálata (1) 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65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74102" y="1399628"/>
            <a:ext cx="7686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megyei és nagyobb  térbeli  elemzések lehetővé teszik a jelenben érintett populáció nem- és korcsoportos érzékenységi elemzését. Az </a:t>
            </a:r>
            <a:r>
              <a:rPr lang="hu-HU" dirty="0" err="1"/>
              <a:t>előrejelzett</a:t>
            </a:r>
            <a:r>
              <a:rPr lang="hu-HU" dirty="0"/>
              <a:t> demográfiai mutatók alapján a klímaváltozásnak tulajdonítható többlethalálozás értékei pontosabban prognosztizálhatók.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974547" y="0"/>
            <a:ext cx="6407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társadalmi-gazdasági viszonyok változásának vizsgálata (2) 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09" y="2704456"/>
            <a:ext cx="5119114" cy="314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504703" y="5991946"/>
            <a:ext cx="8024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Egy megyei térségben az érintett </a:t>
            </a:r>
            <a:r>
              <a:rPr lang="hu-HU" dirty="0"/>
              <a:t>populáció nem- és </a:t>
            </a:r>
            <a:r>
              <a:rPr lang="hu-HU" dirty="0" smtClean="0"/>
              <a:t>korcsoportos     érzékenységi, a többlethalálozás1°C növekedésre vonatkozó értékei.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554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74102" y="1817639"/>
            <a:ext cx="738568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Az éves szinten történő elemzések és az érintett populációk ismeretében lehetővé válik a hőségnek tulajdonítható többlethalálozás nem- és korcsoport szintű, valószínűségen alapuló, kockázati megközelítése.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Az azonosított kockázati értékek összevethetővé </a:t>
            </a:r>
            <a:r>
              <a:rPr lang="hu-HU" dirty="0" smtClean="0"/>
              <a:t>válnak </a:t>
            </a:r>
            <a:r>
              <a:rPr lang="hu-HU" dirty="0" smtClean="0"/>
              <a:t>más környezeti, illetve egyéb kockázati értékekkel, amely segítheti  a hőségnek tulajdonítható többlethalálozás  és a várható klímaváltozás kockázat növekedésének  megfelelő </a:t>
            </a:r>
            <a:r>
              <a:rPr lang="hu-HU" dirty="0" smtClean="0"/>
              <a:t>megítélését.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Az utóbbi időben egyre jobban elterjedő kockázat-értékelő és kockázat-kezelő rendszerekben  ezek könnyen integrálhatóak és elősegíthetik a megfelelő tervek, intézkedések meghozatalát.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974547" y="0"/>
            <a:ext cx="6407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kockázat alapú megközelítés alkalmazhatósága 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5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74102" y="1817639"/>
            <a:ext cx="738568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Az éves szinten történő elemzések és az érintett populációk ismeretében lehetővé válik a hőségnek tulajdonítható többlethalálozás nem- és korcsoport szintű, valószínűségen alapuló, kockázati megközelítése.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Az azonosított kockázati értékek összevethetővé válnak más környezeti, illetve egyéb kockázati értékekkel, amely segítheti  a hőségnek tulajdonítható többlethalálozás  és a várható klímaváltozás kockázat növekedésének  megfelelő megítélését.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Az utóbbi időben egyre jobban elterjedő kockázat-értékelő és kockázat-kezelő rendszerekben  ezek könnyen integrálhatóak és elősegíthetik a megfelelő tervek, intézkedések meghozatalát.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974547" y="0"/>
            <a:ext cx="6407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kockázat alapú megközelítés alkalmazhatósága 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4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974547" y="0"/>
            <a:ext cx="6407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Heatwave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Analyzer</a:t>
            </a:r>
            <a:endParaRPr lang="hu-H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célszoftver néhány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jellemzője (1)  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29" y="1472155"/>
            <a:ext cx="5235424" cy="414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1820844" y="5824715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Letöltés:      </a:t>
            </a:r>
            <a:r>
              <a:rPr lang="hu-HU" dirty="0" smtClean="0">
                <a:hlinkClick r:id="rId5"/>
              </a:rPr>
              <a:t>http</a:t>
            </a:r>
            <a:r>
              <a:rPr lang="hu-HU" dirty="0">
                <a:hlinkClick r:id="rId5"/>
              </a:rPr>
              <a:t>://</a:t>
            </a:r>
            <a:r>
              <a:rPr lang="hu-HU" dirty="0" smtClean="0">
                <a:hlinkClick r:id="rId5"/>
              </a:rPr>
              <a:t>data.uniphe.eu/software-tools</a:t>
            </a:r>
            <a:endParaRPr lang="hu-HU" dirty="0" smtClean="0"/>
          </a:p>
          <a:p>
            <a:r>
              <a:rPr lang="hu-HU" dirty="0" smtClean="0"/>
              <a:t>Információ:  </a:t>
            </a:r>
            <a:r>
              <a:rPr lang="hu-HU" dirty="0" err="1" smtClean="0">
                <a:hlinkClick r:id="rId6"/>
              </a:rPr>
              <a:t>bobvos.janos</a:t>
            </a:r>
            <a:r>
              <a:rPr lang="hu-HU" dirty="0" smtClean="0">
                <a:hlinkClick r:id="rId6"/>
              </a:rPr>
              <a:t>@</a:t>
            </a:r>
            <a:r>
              <a:rPr lang="hu-HU" dirty="0" err="1" smtClean="0">
                <a:hlinkClick r:id="rId6"/>
              </a:rPr>
              <a:t>oki.antsz.hu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7150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974547" y="0"/>
            <a:ext cx="6407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Heatwave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Analyzer</a:t>
            </a:r>
            <a:endParaRPr lang="hu-H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célszoftver néhány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jellemzője (2)  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00892" y="1257690"/>
            <a:ext cx="760965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dirty="0"/>
              <a:t>WHO (</a:t>
            </a:r>
            <a:r>
              <a:rPr lang="hu-HU" dirty="0" smtClean="0"/>
              <a:t>ENHIS) ajánlásában </a:t>
            </a:r>
            <a:r>
              <a:rPr lang="hu-HU" dirty="0"/>
              <a:t>foglalt klímaindikátorok </a:t>
            </a:r>
            <a:r>
              <a:rPr lang="hu-HU" dirty="0" smtClean="0"/>
              <a:t>számolja ki.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Alapvetően éves szintű vizsgálatra tervezték, azonban az egyes hőhullámok hatása is értékelhető.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Négy hőmérséklet indikátort lehet egyszerre vizsgálni. Ezek az ajánlás szerint: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napi átlaghőmérséklet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napi maximum hőmérséklet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napi átlag </a:t>
            </a:r>
            <a:r>
              <a:rPr lang="hu-HU" dirty="0" err="1" smtClean="0"/>
              <a:t>apparent</a:t>
            </a:r>
            <a:r>
              <a:rPr lang="hu-HU" dirty="0" smtClean="0"/>
              <a:t> hőmérséklet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napi maximum </a:t>
            </a:r>
            <a:r>
              <a:rPr lang="hu-HU" dirty="0" err="1" smtClean="0"/>
              <a:t>apparent</a:t>
            </a:r>
            <a:r>
              <a:rPr lang="hu-HU" dirty="0" smtClean="0"/>
              <a:t> hőmérséklet.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dirty="0" err="1" smtClean="0"/>
              <a:t>percentilis</a:t>
            </a:r>
            <a:r>
              <a:rPr lang="hu-HU" dirty="0" smtClean="0"/>
              <a:t> küszöbérték tetszőlegesen választható.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Három hőhullám </a:t>
            </a:r>
            <a:r>
              <a:rPr lang="hu-HU" dirty="0" err="1" smtClean="0"/>
              <a:t>definiciót</a:t>
            </a:r>
            <a:r>
              <a:rPr lang="hu-HU" dirty="0" smtClean="0"/>
              <a:t> alkalmaz: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A küszöbértéket egy  vagy több napig meghaladó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A küszöbértéket három vagy több napig meghaladó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A </a:t>
            </a:r>
            <a:r>
              <a:rPr lang="hu-HU" dirty="0" err="1" smtClean="0"/>
              <a:t>köszöbértéket</a:t>
            </a:r>
            <a:r>
              <a:rPr lang="hu-HU" dirty="0" smtClean="0"/>
              <a:t> meghaladó 3-napos mozgóátlagú hőhullámok.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1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vizsgált időszak hőhullámos napjai egyedileg azonosíthatóak.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37644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70044" y="141384"/>
            <a:ext cx="64076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célszoftver néhány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jellemzője (3)  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10309" y="1264920"/>
            <a:ext cx="78002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hőhullámok hatásáról éves összesítést végez, többek között 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8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 smtClean="0"/>
              <a:t>  hőhullámok,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/>
              <a:t> </a:t>
            </a:r>
            <a:r>
              <a:rPr lang="hu-HU" dirty="0" smtClean="0"/>
              <a:t> a hőhullámos napok, 	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 smtClean="0"/>
              <a:t>  a hőhullámos napok alatt várható és tapasztalt halálozás,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 smtClean="0"/>
              <a:t>  a számított többlethalálozás (eset és százalékos) értékeit</a:t>
            </a:r>
          </a:p>
          <a:p>
            <a:pPr lvl="1"/>
            <a:r>
              <a:rPr lang="hu-HU" dirty="0" smtClean="0"/>
              <a:t>       számolja ki a teljes és időskori halálozásra.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hu-HU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/>
              <a:t>A bemenő adatállomány a mellékelt </a:t>
            </a:r>
            <a:r>
              <a:rPr lang="hu-HU" dirty="0" err="1" smtClean="0"/>
              <a:t>template.csv</a:t>
            </a:r>
            <a:r>
              <a:rPr lang="hu-HU" dirty="0" smtClean="0"/>
              <a:t> alapján könnyen összeállítható, az eredmények egyszerű .</a:t>
            </a:r>
            <a:r>
              <a:rPr lang="hu-HU" dirty="0" err="1" smtClean="0"/>
              <a:t>csv</a:t>
            </a:r>
            <a:r>
              <a:rPr lang="hu-HU" dirty="0" smtClean="0"/>
              <a:t> állományba menthetők.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18" y="3869310"/>
            <a:ext cx="5205086" cy="291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0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2255"/>
            <a:ext cx="2066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7326" y="538998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4724" t="2362" b="4724"/>
          <a:stretch>
            <a:fillRect/>
          </a:stretch>
        </p:blipFill>
        <p:spPr bwMode="auto">
          <a:xfrm>
            <a:off x="5220614" y="5389984"/>
            <a:ext cx="129203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OMSZ_logo-100x1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968" y="5389984"/>
            <a:ext cx="933333" cy="1260000"/>
          </a:xfrm>
          <a:prstGeom prst="rect">
            <a:avLst/>
          </a:prstGeom>
        </p:spPr>
      </p:pic>
      <p:pic>
        <p:nvPicPr>
          <p:cNvPr id="11" name="Picture 5" descr="okk-1"/>
          <p:cNvPicPr>
            <a:picLocks noChangeAspect="1" noChangeArrowheads="1"/>
          </p:cNvPicPr>
          <p:nvPr/>
        </p:nvPicPr>
        <p:blipFill>
          <a:blip r:embed="rId6" cstate="print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08" t="5077" r="16636" b="10153"/>
          <a:stretch>
            <a:fillRect/>
          </a:stretch>
        </p:blipFill>
        <p:spPr bwMode="auto">
          <a:xfrm>
            <a:off x="2287000" y="5389984"/>
            <a:ext cx="1591719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4" descr="KRITeR_logo_vegleg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4664" y="49058"/>
            <a:ext cx="1335439" cy="882432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361383" y="2620924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Köszönöm megtisztelő</a:t>
            </a:r>
          </a:p>
          <a:p>
            <a:pPr algn="ctr"/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figyelmüket !</a:t>
            </a:r>
          </a:p>
        </p:txBody>
      </p:sp>
      <p:sp>
        <p:nvSpPr>
          <p:cNvPr id="17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5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53141" y="0"/>
            <a:ext cx="5502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vizsgálatokban végrehajtott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feladatok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felhasznált adatbázisok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77338" y="1365376"/>
            <a:ext cx="773321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/>
              <a:t>A jelenre vonatkozó, a hőség okozta többlethalálozás </a:t>
            </a:r>
            <a:r>
              <a:rPr lang="hu-HU" dirty="0" smtClean="0"/>
              <a:t>vizsgálata: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A </a:t>
            </a:r>
            <a:r>
              <a:rPr lang="hu-HU" dirty="0"/>
              <a:t>hőmérséklet-halálozás összefüggésének vizsgálatához </a:t>
            </a:r>
            <a:r>
              <a:rPr lang="hu-HU" dirty="0" smtClean="0"/>
              <a:t>a </a:t>
            </a:r>
            <a:r>
              <a:rPr lang="hu-HU" dirty="0"/>
              <a:t>KSH által szolgáltatott </a:t>
            </a:r>
            <a:r>
              <a:rPr lang="hu-HU" dirty="0" smtClean="0"/>
              <a:t>2005-2014 </a:t>
            </a:r>
            <a:r>
              <a:rPr lang="hu-HU" dirty="0"/>
              <a:t>évek </a:t>
            </a:r>
            <a:r>
              <a:rPr lang="hu-HU" dirty="0" smtClean="0"/>
              <a:t>(május </a:t>
            </a:r>
            <a:r>
              <a:rPr lang="hu-HU" dirty="0"/>
              <a:t>1</a:t>
            </a:r>
            <a:r>
              <a:rPr lang="hu-HU" dirty="0" smtClean="0"/>
              <a:t>.-szeptember 30.) kistérségi szintű napi </a:t>
            </a:r>
            <a:r>
              <a:rPr lang="hu-HU" dirty="0"/>
              <a:t>teljes halálozás adatsorait </a:t>
            </a:r>
            <a:r>
              <a:rPr lang="hu-HU" dirty="0" smtClean="0"/>
              <a:t>használtuk.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A kistérségi szintű napi átlaghőmérséklet adatsorait a megfigyeléseken alapuló </a:t>
            </a:r>
            <a:r>
              <a:rPr lang="hu-HU" dirty="0" err="1" smtClean="0"/>
              <a:t>NATéR</a:t>
            </a:r>
            <a:r>
              <a:rPr lang="hu-HU" dirty="0" smtClean="0"/>
              <a:t> adatbázis alapján és annak időbeli kiterjesztésével </a:t>
            </a:r>
            <a:r>
              <a:rPr lang="hu-HU" dirty="0"/>
              <a:t>(2005-2014, május 1</a:t>
            </a:r>
            <a:r>
              <a:rPr lang="hu-HU" dirty="0" smtClean="0"/>
              <a:t>.- </a:t>
            </a:r>
            <a:r>
              <a:rPr lang="hu-HU" dirty="0"/>
              <a:t>szeptember </a:t>
            </a:r>
            <a:r>
              <a:rPr lang="hu-HU" dirty="0" smtClean="0"/>
              <a:t>30.) az </a:t>
            </a:r>
            <a:r>
              <a:rPr lang="hu-HU" dirty="0" err="1" smtClean="0"/>
              <a:t>OMSz</a:t>
            </a:r>
            <a:r>
              <a:rPr lang="hu-HU" dirty="0" smtClean="0"/>
              <a:t> szolgáltatta.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hu-HU" sz="1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/>
              <a:t>A </a:t>
            </a:r>
            <a:r>
              <a:rPr lang="hu-HU" dirty="0" smtClean="0"/>
              <a:t>jövőre vonatkozó</a:t>
            </a:r>
            <a:r>
              <a:rPr lang="hu-HU" dirty="0"/>
              <a:t>, a </a:t>
            </a:r>
            <a:r>
              <a:rPr lang="hu-HU" dirty="0" smtClean="0"/>
              <a:t>klímaváltozásnak tulajdonítható többlethalálozás változás vizsgálata: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000" dirty="0" smtClean="0"/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hu-HU" dirty="0" smtClean="0"/>
              <a:t>A </a:t>
            </a:r>
            <a:r>
              <a:rPr lang="hu-HU" dirty="0"/>
              <a:t>kistérségi szintű napi átlaghőmérséklet adatsorait a </a:t>
            </a:r>
            <a:r>
              <a:rPr lang="hu-HU" dirty="0" err="1"/>
              <a:t>NATéR</a:t>
            </a:r>
            <a:r>
              <a:rPr lang="hu-HU" dirty="0"/>
              <a:t> klímamodell adatbázis alapján és annak időbeli kiterjesztésével (1991-2020, </a:t>
            </a:r>
            <a:r>
              <a:rPr lang="hu-HU" dirty="0" smtClean="0"/>
              <a:t>2021-2050 </a:t>
            </a:r>
            <a:r>
              <a:rPr lang="hu-HU" dirty="0"/>
              <a:t>és </a:t>
            </a:r>
            <a:r>
              <a:rPr lang="hu-HU" dirty="0" smtClean="0"/>
              <a:t>2071-2100</a:t>
            </a:r>
            <a:r>
              <a:rPr lang="hu-HU" dirty="0"/>
              <a:t>, május 1</a:t>
            </a:r>
            <a:r>
              <a:rPr lang="hu-HU" dirty="0" smtClean="0"/>
              <a:t>.- </a:t>
            </a:r>
            <a:r>
              <a:rPr lang="hu-HU" dirty="0"/>
              <a:t>szeptember </a:t>
            </a:r>
            <a:r>
              <a:rPr lang="hu-HU" dirty="0" smtClean="0"/>
              <a:t>30.) </a:t>
            </a:r>
            <a:r>
              <a:rPr lang="hu-HU" dirty="0"/>
              <a:t>az </a:t>
            </a:r>
            <a:r>
              <a:rPr lang="hu-HU" dirty="0" err="1"/>
              <a:t>OMSz</a:t>
            </a:r>
            <a:r>
              <a:rPr lang="hu-HU" dirty="0"/>
              <a:t> szolgáltatta.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000" dirty="0" smtClean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hu-HU" dirty="0"/>
              <a:t>Az eredmények </a:t>
            </a:r>
            <a:r>
              <a:rPr lang="hu-HU" dirty="0" err="1"/>
              <a:t>NATéR</a:t>
            </a:r>
            <a:r>
              <a:rPr lang="hu-HU" dirty="0"/>
              <a:t> rácsponti  megjelenítésétől, értelmezési </a:t>
            </a:r>
            <a:endParaRPr lang="hu-HU" dirty="0" smtClean="0"/>
          </a:p>
          <a:p>
            <a:pPr marL="0" lvl="1"/>
            <a:r>
              <a:rPr lang="hu-HU" dirty="0" smtClean="0"/>
              <a:t>     és </a:t>
            </a:r>
            <a:r>
              <a:rPr lang="hu-HU" dirty="0" err="1"/>
              <a:t>akalmazhatósági</a:t>
            </a:r>
            <a:r>
              <a:rPr lang="hu-HU" dirty="0"/>
              <a:t> indokok alapján eltekintettünk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326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53141" y="0"/>
            <a:ext cx="5140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jelenre vonatkozó többlethalálozás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meghatározása (1)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57644" y="1474397"/>
            <a:ext cx="77332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/>
              <a:t>A kistérségekben a hőhullámok halálozásra gyakorolt hatását a kistérségi napi átlaghőmérséklet gyakorisági eloszlásának 90%-os </a:t>
            </a:r>
            <a:r>
              <a:rPr lang="hu-HU" dirty="0" err="1"/>
              <a:t>percentilis</a:t>
            </a:r>
            <a:r>
              <a:rPr lang="hu-HU" dirty="0"/>
              <a:t> értéket </a:t>
            </a:r>
            <a:r>
              <a:rPr lang="hu-HU" dirty="0" smtClean="0"/>
              <a:t>meghaladó - </a:t>
            </a:r>
            <a:r>
              <a:rPr lang="hu-HU" dirty="0"/>
              <a:t>hőhullámos napnak </a:t>
            </a:r>
            <a:r>
              <a:rPr lang="hu-HU" dirty="0" smtClean="0"/>
              <a:t>definiált - hőmérsékleti </a:t>
            </a:r>
            <a:r>
              <a:rPr lang="hu-HU" dirty="0"/>
              <a:t>értékei alapján </a:t>
            </a:r>
            <a:r>
              <a:rPr lang="hu-HU" dirty="0" smtClean="0"/>
              <a:t>modelleztük.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dirty="0"/>
              <a:t>hőhullámos napok alatti többlethalálozást a hőhullámos napok alatt történt átlaghalálozás és a hűvösebb napok alatt történt átlaghalálozás különbségeként </a:t>
            </a:r>
            <a:r>
              <a:rPr lang="hu-HU" dirty="0" smtClean="0"/>
              <a:t>definiáltuk </a:t>
            </a:r>
            <a:r>
              <a:rPr lang="hu-HU" dirty="0"/>
              <a:t>és az összehasonlíthatóság érdekében a többlethalálozás relatív, százalékos növekedés értékeit </a:t>
            </a:r>
            <a:r>
              <a:rPr lang="hu-HU" dirty="0" smtClean="0"/>
              <a:t>használtuk.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/>
              <a:t>Meghatároztuk </a:t>
            </a:r>
            <a:r>
              <a:rPr lang="hu-HU" dirty="0"/>
              <a:t>a hőhullámos napok alatt történő 1°C-os </a:t>
            </a:r>
            <a:r>
              <a:rPr lang="hu-HU" dirty="0" smtClean="0"/>
              <a:t>többlet hőmérséklet növekedésre </a:t>
            </a:r>
            <a:r>
              <a:rPr lang="hu-HU" dirty="0"/>
              <a:t>számított relatív napi halálozás növekedés kistérségi értékeit. </a:t>
            </a:r>
            <a:endParaRPr lang="hu-HU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/>
              <a:t>Ez </a:t>
            </a:r>
            <a:r>
              <a:rPr lang="hu-HU" dirty="0"/>
              <a:t>az indikátor az érintett populáció jelen időszakra vonatkozó </a:t>
            </a:r>
            <a:r>
              <a:rPr lang="hu-HU" dirty="0" smtClean="0"/>
              <a:t>sérülékenységét </a:t>
            </a:r>
            <a:r>
              <a:rPr lang="hu-HU" dirty="0"/>
              <a:t>a hőhullámos napok többlet </a:t>
            </a:r>
            <a:r>
              <a:rPr lang="hu-HU" dirty="0" err="1"/>
              <a:t>hőösszege</a:t>
            </a:r>
            <a:r>
              <a:rPr lang="hu-HU" dirty="0"/>
              <a:t> alapján határozza </a:t>
            </a:r>
            <a:r>
              <a:rPr lang="hu-HU" dirty="0" smtClean="0"/>
              <a:t>meg, amely a klímaváltozás szempontjából az alap érzékenységi mutatónak tekinthető.</a:t>
            </a:r>
          </a:p>
        </p:txBody>
      </p:sp>
    </p:spTree>
    <p:extLst>
      <p:ext uri="{BB962C8B-B14F-4D97-AF65-F5344CB8AC3E}">
        <p14:creationId xmlns="" xmlns:p14="http://schemas.microsoft.com/office/powerpoint/2010/main" val="42851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53141" y="0"/>
            <a:ext cx="5140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jelenre vonatkozó többlethalálozás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meghatározása (2)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53141" y="5431634"/>
            <a:ext cx="7557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 többlethalálozással összefüggésbe hozható </a:t>
            </a:r>
            <a:r>
              <a:rPr lang="hu-HU" dirty="0" err="1" smtClean="0"/>
              <a:t>hőösszeg</a:t>
            </a:r>
            <a:r>
              <a:rPr lang="hu-HU" dirty="0" smtClean="0"/>
              <a:t> a </a:t>
            </a:r>
            <a:r>
              <a:rPr lang="hu-HU" dirty="0" err="1" smtClean="0"/>
              <a:t>köszöb-hőmérsékletet</a:t>
            </a:r>
            <a:r>
              <a:rPr lang="hu-HU" dirty="0" smtClean="0"/>
              <a:t> meghaladó napok száma és ezen napok alatt a küszöbhőmérsékletet meghaladó, többlet hőmérséklet átlagérték szorzatával számítható.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4" y="1405916"/>
            <a:ext cx="5792471" cy="39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43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53141" y="0"/>
            <a:ext cx="5140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jelenre vonatkozó többlethalálozás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meghatározása (3)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48637" y="1349377"/>
            <a:ext cx="81625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/>
              <a:t>Néhány kistérség esetében a többlethalálozást nem lehetett kimutatni, illetve az értékek megbízhatósága kérdéses. A kimutathatóságot nagymértékben </a:t>
            </a:r>
            <a:r>
              <a:rPr lang="hu-HU" dirty="0" smtClean="0"/>
              <a:t> befolyásolja a </a:t>
            </a:r>
            <a:r>
              <a:rPr lang="hu-HU" dirty="0" smtClean="0"/>
              <a:t>kistérségek napi </a:t>
            </a:r>
            <a:r>
              <a:rPr lang="hu-HU" dirty="0" smtClean="0"/>
              <a:t>átlaghalálozása. A  </a:t>
            </a:r>
            <a:r>
              <a:rPr lang="hu-HU" dirty="0"/>
              <a:t>napi egy esetszám átlaghalálozással jellemezhető kistérségek esetében a relatív szórás értéke kb. 100</a:t>
            </a:r>
            <a:r>
              <a:rPr lang="hu-HU" dirty="0" smtClean="0"/>
              <a:t>%, </a:t>
            </a:r>
            <a:r>
              <a:rPr lang="hu-HU" dirty="0"/>
              <a:t>az érintett populáció növekedésével a statisztikai bizonytalanság csökkenő tendenciát mutat</a:t>
            </a:r>
            <a:r>
              <a:rPr lang="hu-HU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/>
              <a:t>Az eredmények alkalmazhatósága érdeké-                                              </a:t>
            </a:r>
            <a:r>
              <a:rPr lang="hu-HU" dirty="0" err="1" smtClean="0"/>
              <a:t>ben</a:t>
            </a:r>
            <a:r>
              <a:rPr lang="hu-HU" dirty="0" smtClean="0"/>
              <a:t>, egy 1-4  fokozatú megbízhatósági                                               mutatót dolgoztunk ki: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1-2: magas, közepes megbízhatóságú,                                 értékelésre, tervezésre alkalmas,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3: tájékoztató jellegű adat,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 smtClean="0"/>
              <a:t>4: értékelhetetlen, nem adtuk meg.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000" dirty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dirty="0" smtClean="0"/>
              <a:t>megbízhatóság,  </a:t>
            </a:r>
            <a:r>
              <a:rPr lang="hu-HU" dirty="0" smtClean="0"/>
              <a:t>a felhasználási lehetőségek növelése érdekében          az elemzéseket magasabb </a:t>
            </a:r>
            <a:r>
              <a:rPr lang="hu-HU" dirty="0" err="1" smtClean="0"/>
              <a:t>aggregáltsági</a:t>
            </a:r>
            <a:r>
              <a:rPr lang="hu-HU" dirty="0" smtClean="0"/>
              <a:t> szinteken (megye,                régió, nagyrégió és országos) is külön-külön elvégeztük. Az        eredményeket azonos struktúrában adtuk meg.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32" y="3114483"/>
            <a:ext cx="325596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90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53141" y="0"/>
            <a:ext cx="5040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prognosztizált, jövőre vonatkozó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többlethalálozás meghatározása (1)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09450" y="1381253"/>
            <a:ext cx="81773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/>
              <a:t>A klímaváltozással kapcsolatos kutatások általában 30 éves időszakok értékelésén alapulnak, a használt klímamodell jelen időszakának az 1991-2020 évek felelnek meg. </a:t>
            </a:r>
            <a:r>
              <a:rPr lang="hu-HU" dirty="0" smtClean="0"/>
              <a:t>Célunk az volt, </a:t>
            </a:r>
            <a:r>
              <a:rPr lang="hu-HU" dirty="0" smtClean="0"/>
              <a:t>hogy a jelenre (2005-2014) vonatkozó eredményeket  megfeleltessük a klímamodell jelenre vonatkozó időszakára, majd meghatározzuk a prognosztizált jövőben várható hatásokat.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/>
              <a:t>A megfigyelt és prognosztizált jelen napi átlaghőmérséklet gyakorisági eloszlása között általában eltérés  tapasztalható, ezért korrekciókat szoktak végezni. A korrekciót az </a:t>
            </a:r>
            <a:r>
              <a:rPr lang="hu-HU" dirty="0"/>
              <a:t>eltérő évek száma </a:t>
            </a:r>
            <a:r>
              <a:rPr lang="hu-HU" dirty="0" smtClean="0"/>
              <a:t>miatt az elemzett paraméterek éves átlagos értékein végeztük olyan módon, hogy a többlethalálozást magyarázó éves többlet </a:t>
            </a:r>
            <a:r>
              <a:rPr lang="hu-HU" dirty="0" err="1" smtClean="0"/>
              <a:t>hőösszeg</a:t>
            </a:r>
            <a:r>
              <a:rPr lang="hu-HU" dirty="0" smtClean="0"/>
              <a:t> a megfigyelt és klímamodell jelen periódusában egyenlő legyen (azonos éves többlethalálozás).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0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/>
              <a:t>Ezzel a módszerrel a klímamodell jelen időszakára vonatkozóan egy korrigált küszöbhőmérsékletet lehet meghatározni, amelyhez viszonyítva a prognosztizált időszakokban történő </a:t>
            </a:r>
            <a:r>
              <a:rPr lang="hu-HU" dirty="0" smtClean="0"/>
              <a:t>változások - azonos </a:t>
            </a:r>
            <a:r>
              <a:rPr lang="hu-HU" dirty="0" smtClean="0"/>
              <a:t>érzékeny-             </a:t>
            </a:r>
            <a:r>
              <a:rPr lang="hu-HU" dirty="0" err="1" smtClean="0"/>
              <a:t>séget</a:t>
            </a:r>
            <a:r>
              <a:rPr lang="hu-HU" dirty="0" smtClean="0"/>
              <a:t> </a:t>
            </a:r>
            <a:r>
              <a:rPr lang="hu-HU" dirty="0" smtClean="0"/>
              <a:t>feltételezve -, </a:t>
            </a:r>
            <a:r>
              <a:rPr lang="hu-HU" dirty="0" smtClean="0"/>
              <a:t>a változó </a:t>
            </a:r>
            <a:r>
              <a:rPr lang="hu-HU" dirty="0" err="1" smtClean="0"/>
              <a:t>hőösszegek</a:t>
            </a:r>
            <a:r>
              <a:rPr lang="hu-HU" dirty="0" smtClean="0"/>
              <a:t> alapján számíthatók.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/>
              <a:t>A számításokat minden térbeli felbontásban elvégeztük.</a:t>
            </a:r>
          </a:p>
        </p:txBody>
      </p:sp>
    </p:spTree>
    <p:extLst>
      <p:ext uri="{BB962C8B-B14F-4D97-AF65-F5344CB8AC3E}">
        <p14:creationId xmlns="" xmlns:p14="http://schemas.microsoft.com/office/powerpoint/2010/main" val="12909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53141" y="0"/>
            <a:ext cx="5040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prognosztizált, jövőre vonatkozó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többlethalálozás meghatározása (2)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53141" y="5376662"/>
            <a:ext cx="8098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alkalmazott módszer esetén a vizsgált többlethalálozással összefüggő éves </a:t>
            </a:r>
            <a:r>
              <a:rPr lang="hu-HU" dirty="0" err="1" smtClean="0"/>
              <a:t>hőösszegek</a:t>
            </a:r>
            <a:r>
              <a:rPr lang="hu-HU" dirty="0" smtClean="0"/>
              <a:t> azonosak a  megfigyelt és prognosztizált jelen időszakokban. A jövőre vonatkozó változások mértéke azonos</a:t>
            </a:r>
          </a:p>
          <a:p>
            <a:r>
              <a:rPr lang="hu-HU" dirty="0" smtClean="0"/>
              <a:t>mind a kitettség, mind a sérülékenység esetében.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67" y="1280160"/>
            <a:ext cx="5792471" cy="39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42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81621" y="5555548"/>
            <a:ext cx="7228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vizsgált időszakban </a:t>
            </a:r>
            <a:r>
              <a:rPr lang="hu-HU" dirty="0"/>
              <a:t>a 90%-os </a:t>
            </a:r>
            <a:r>
              <a:rPr lang="hu-HU" dirty="0" err="1" smtClean="0"/>
              <a:t>percentilishez</a:t>
            </a:r>
            <a:r>
              <a:rPr lang="hu-HU" dirty="0" smtClean="0"/>
              <a:t> tartozó </a:t>
            </a:r>
            <a:r>
              <a:rPr lang="hu-HU" dirty="0"/>
              <a:t>napi átlaghőmérséklet </a:t>
            </a:r>
            <a:r>
              <a:rPr lang="hu-HU" dirty="0" smtClean="0"/>
              <a:t>22,3°C és 27,2°C közötti értékeket mutatnak. Magasabb értékek a Dél-Alföldön tapasztalhatók.</a:t>
            </a:r>
            <a:endParaRPr lang="hu-HU" dirty="0"/>
          </a:p>
        </p:txBody>
      </p:sp>
      <p:pic>
        <p:nvPicPr>
          <p:cNvPr id="5" name="Kép 4" descr="KRITeR_logo_veg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830" y="5706665"/>
            <a:ext cx="1335439" cy="88243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31633" y="0"/>
            <a:ext cx="1968759" cy="71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332" y="158620"/>
            <a:ext cx="1428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647975" y="0"/>
            <a:ext cx="57759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Eredmények: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Kistérségi küszöbhőmérséklet, 2005-2014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-653143"/>
            <a:ext cx="9144000" cy="381000"/>
          </a:xfrm>
        </p:spPr>
        <p:txBody>
          <a:bodyPr/>
          <a:lstStyle/>
          <a:p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KRITéR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Projektzáró Rendezvény                			                      2015. december 8., Budapest 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30" y="1386665"/>
            <a:ext cx="5595794" cy="39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94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2101</Words>
  <Application>Microsoft Office PowerPoint</Application>
  <PresentationFormat>Diavetítés a képernyőre (4:3 oldalarány)</PresentationFormat>
  <Paragraphs>261</Paragraphs>
  <Slides>27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27</vt:i4>
      </vt:variant>
    </vt:vector>
  </HeadingPairs>
  <TitlesOfParts>
    <vt:vector size="29" baseType="lpstr">
      <vt:lpstr>Thème Office</vt:lpstr>
      <vt:lpstr>Conception personnalisée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Anna</cp:lastModifiedBy>
  <cp:revision>275</cp:revision>
  <cp:lastPrinted>2011-12-02T12:25:53Z</cp:lastPrinted>
  <dcterms:created xsi:type="dcterms:W3CDTF">2011-11-09T09:46:35Z</dcterms:created>
  <dcterms:modified xsi:type="dcterms:W3CDTF">2015-12-07T23:31:57Z</dcterms:modified>
</cp:coreProperties>
</file>